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9"/>
  </p:notesMasterIdLst>
  <p:sldIdLst>
    <p:sldId id="256" r:id="rId2"/>
    <p:sldId id="431" r:id="rId3"/>
    <p:sldId id="334" r:id="rId4"/>
    <p:sldId id="412" r:id="rId5"/>
    <p:sldId id="413" r:id="rId6"/>
    <p:sldId id="408" r:id="rId7"/>
    <p:sldId id="429" r:id="rId8"/>
    <p:sldId id="409" r:id="rId9"/>
    <p:sldId id="430" r:id="rId10"/>
    <p:sldId id="414" r:id="rId11"/>
    <p:sldId id="335" r:id="rId12"/>
    <p:sldId id="329" r:id="rId13"/>
    <p:sldId id="340" r:id="rId14"/>
    <p:sldId id="341" r:id="rId15"/>
    <p:sldId id="339" r:id="rId16"/>
    <p:sldId id="327" r:id="rId17"/>
    <p:sldId id="348" r:id="rId18"/>
    <p:sldId id="351" r:id="rId19"/>
    <p:sldId id="349" r:id="rId20"/>
    <p:sldId id="352" r:id="rId21"/>
    <p:sldId id="271" r:id="rId22"/>
    <p:sldId id="415" r:id="rId23"/>
    <p:sldId id="416" r:id="rId24"/>
    <p:sldId id="418" r:id="rId25"/>
    <p:sldId id="417" r:id="rId26"/>
    <p:sldId id="419" r:id="rId27"/>
    <p:sldId id="259" r:id="rId2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973039F-08D1-FE43-B0A6-845B43722D55}">
          <p14:sldIdLst>
            <p14:sldId id="256"/>
            <p14:sldId id="431"/>
          </p14:sldIdLst>
        </p14:section>
        <p14:section name="Hello world" id="{33767AE4-8B0F-FF49-BF19-4CFE1AC4B87A}">
          <p14:sldIdLst>
            <p14:sldId id="334"/>
            <p14:sldId id="412"/>
            <p14:sldId id="413"/>
            <p14:sldId id="408"/>
            <p14:sldId id="429"/>
            <p14:sldId id="409"/>
            <p14:sldId id="430"/>
          </p14:sldIdLst>
        </p14:section>
        <p14:section name="Introducing JSX" id="{52EFB6D3-75E5-CD4A-92AB-68AE7FECF2B5}">
          <p14:sldIdLst>
            <p14:sldId id="414"/>
            <p14:sldId id="335"/>
            <p14:sldId id="329"/>
            <p14:sldId id="340"/>
            <p14:sldId id="341"/>
            <p14:sldId id="339"/>
            <p14:sldId id="327"/>
            <p14:sldId id="348"/>
            <p14:sldId id="351"/>
            <p14:sldId id="349"/>
            <p14:sldId id="352"/>
            <p14:sldId id="271"/>
          </p14:sldIdLst>
        </p14:section>
        <p14:section name="Rendering Elements" id="{FA180863-C326-D04C-BFE7-ED7622C6A613}">
          <p14:sldIdLst>
            <p14:sldId id="415"/>
            <p14:sldId id="416"/>
            <p14:sldId id="418"/>
            <p14:sldId id="417"/>
            <p14:sldId id="419"/>
          </p14:sldIdLst>
        </p14:section>
        <p14:section name="Reference" id="{C5E63BD3-3D69-2441-926B-3FBAABE22176}">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22"/>
    <p:restoredTop sz="87246"/>
  </p:normalViewPr>
  <p:slideViewPr>
    <p:cSldViewPr snapToGrid="0">
      <p:cViewPr varScale="1">
        <p:scale>
          <a:sx n="75" d="100"/>
          <a:sy n="75" d="100"/>
        </p:scale>
        <p:origin x="504" y="176"/>
      </p:cViewPr>
      <p:guideLst>
        <p:guide orient="horz" pos="2183"/>
        <p:guide pos="3840"/>
      </p:guideLst>
    </p:cSldViewPr>
  </p:slideViewPr>
  <p:outlineViewPr>
    <p:cViewPr>
      <p:scale>
        <a:sx n="33" d="100"/>
        <a:sy n="33" d="100"/>
      </p:scale>
      <p:origin x="0" y="0"/>
    </p:cViewPr>
  </p:outlineViewPr>
  <p:notesTextViewPr>
    <p:cViewPr>
      <p:scale>
        <a:sx n="105" d="100"/>
        <a:sy n="10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tiff>
</file>

<file path=ppt/media/image2.png>
</file>

<file path=ppt/media/image3.tiff>
</file>

<file path=ppt/media/image4.tiff>
</file>

<file path=ppt/media/image5.tiff>
</file>

<file path=ppt/media/image6.tiff>
</file>

<file path=ppt/media/image7.tif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eveloper.mozilla.org/en-US/docs/Web/API/Element/className"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developer.mozilla.org/en-US/docs/Web/API/HTMLElement/tabIndex"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babeljs.io/docs/en/next/editors"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reactjs.org/docs/components-and-props.html"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reactjs.org/docs/react-dom.html#render"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s://reactjs.org/docs/state-and-lifecycle.html"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The React Native tools require some environment variables to be set up in order to build apps with native code.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60393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328911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Warning:</a:t>
            </a:r>
          </a:p>
          <a:p>
            <a:r>
              <a:rPr lang="en-US" sz="1200" b="0" i="0" u="none" strike="noStrike" cap="none" dirty="0">
                <a:solidFill>
                  <a:schemeClr val="dk1"/>
                </a:solidFill>
                <a:effectLst/>
                <a:latin typeface="Calibri"/>
                <a:ea typeface="Calibri"/>
                <a:cs typeface="Calibri"/>
                <a:sym typeface="Calibri"/>
              </a:rPr>
              <a:t>Since JSX is closer to JavaScript than to HTML, React DOM uses camelCase property naming convention instead of HTML attribute names.</a:t>
            </a:r>
          </a:p>
          <a:p>
            <a:r>
              <a:rPr lang="en-US" sz="1200" b="0" i="0" u="none" strike="noStrike" cap="none" dirty="0">
                <a:solidFill>
                  <a:schemeClr val="dk1"/>
                </a:solidFill>
                <a:effectLst/>
                <a:latin typeface="Calibri"/>
                <a:ea typeface="Calibri"/>
                <a:cs typeface="Calibri"/>
                <a:sym typeface="Calibri"/>
              </a:rPr>
              <a:t>For example, class becomes </a:t>
            </a:r>
            <a:r>
              <a:rPr lang="en-US" sz="1200" b="0" i="0" u="none" strike="noStrike" cap="none" dirty="0">
                <a:solidFill>
                  <a:schemeClr val="dk1"/>
                </a:solidFill>
                <a:effectLst/>
                <a:latin typeface="Calibri"/>
                <a:ea typeface="Calibri"/>
                <a:cs typeface="Calibri"/>
                <a:sym typeface="Calibri"/>
                <a:hlinkClick r:id="rId3"/>
              </a:rPr>
              <a:t>className</a:t>
            </a:r>
            <a:r>
              <a:rPr lang="en-US" sz="1200" b="0" i="0" u="none" strike="noStrike" cap="none" dirty="0">
                <a:solidFill>
                  <a:schemeClr val="dk1"/>
                </a:solidFill>
                <a:effectLst/>
                <a:latin typeface="Calibri"/>
                <a:ea typeface="Calibri"/>
                <a:cs typeface="Calibri"/>
                <a:sym typeface="Calibri"/>
              </a:rPr>
              <a:t> in JSX, and </a:t>
            </a:r>
            <a:r>
              <a:rPr lang="en-US" sz="1200" b="0" i="0" u="none" strike="noStrike" cap="none" dirty="0" err="1">
                <a:solidFill>
                  <a:schemeClr val="dk1"/>
                </a:solidFill>
                <a:effectLst/>
                <a:latin typeface="Calibri"/>
                <a:ea typeface="Calibri"/>
                <a:cs typeface="Calibri"/>
                <a:sym typeface="Calibri"/>
              </a:rPr>
              <a:t>tabindex</a:t>
            </a:r>
            <a:r>
              <a:rPr lang="en-US" sz="1200" b="0" i="0" u="none" strike="noStrike" cap="none" dirty="0">
                <a:solidFill>
                  <a:schemeClr val="dk1"/>
                </a:solidFill>
                <a:effectLst/>
                <a:latin typeface="Calibri"/>
                <a:ea typeface="Calibri"/>
                <a:cs typeface="Calibri"/>
                <a:sym typeface="Calibri"/>
              </a:rPr>
              <a:t> becomes </a:t>
            </a:r>
            <a:r>
              <a:rPr lang="en-US" sz="1200" b="0" i="0" u="none" strike="noStrike" cap="none" dirty="0">
                <a:solidFill>
                  <a:schemeClr val="dk1"/>
                </a:solidFill>
                <a:effectLst/>
                <a:latin typeface="Calibri"/>
                <a:ea typeface="Calibri"/>
                <a:cs typeface="Calibri"/>
                <a:sym typeface="Calibri"/>
                <a:hlinkClick r:id="rId4"/>
              </a:rPr>
              <a:t>tabIndex</a:t>
            </a:r>
            <a:r>
              <a:rPr lang="en-US" sz="1200" b="0" i="0" u="none" strike="noStrike" cap="none" dirty="0">
                <a:solidFill>
                  <a:schemeClr val="dk1"/>
                </a:solidFill>
                <a:effectLst/>
                <a:latin typeface="Calibri"/>
                <a:ea typeface="Calibri"/>
                <a:cs typeface="Calibri"/>
                <a:sym typeface="Calibri"/>
              </a:rPr>
              <a:t>.</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318123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809258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We recommend using the </a:t>
            </a:r>
            <a:r>
              <a:rPr lang="en-US" sz="1200" b="0" i="0" u="none" strike="noStrike" cap="none" dirty="0">
                <a:solidFill>
                  <a:schemeClr val="dk1"/>
                </a:solidFill>
                <a:effectLst/>
                <a:latin typeface="Calibri"/>
                <a:ea typeface="Calibri"/>
                <a:cs typeface="Calibri"/>
                <a:sym typeface="Calibri"/>
                <a:hlinkClick r:id="rId3"/>
              </a:rPr>
              <a:t>“Babel” language definition</a:t>
            </a:r>
            <a:r>
              <a:rPr lang="en-US" sz="1200" b="0" i="0" u="none" strike="noStrike" cap="none" dirty="0">
                <a:solidFill>
                  <a:schemeClr val="dk1"/>
                </a:solidFill>
                <a:effectLst/>
                <a:latin typeface="Calibri"/>
                <a:ea typeface="Calibri"/>
                <a:cs typeface="Calibri"/>
                <a:sym typeface="Calibri"/>
              </a:rPr>
              <a:t> for your editor of choice so that both ES6 and JSX code is properly highlighted.</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18975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React has been designed from the start for gradual adoption, and </a:t>
            </a:r>
            <a:r>
              <a:rPr lang="en-US" sz="1200" b="1" i="0" u="none" strike="noStrike" cap="none" dirty="0">
                <a:solidFill>
                  <a:schemeClr val="dk1"/>
                </a:solidFill>
                <a:effectLst/>
                <a:latin typeface="Calibri"/>
                <a:ea typeface="Calibri"/>
                <a:cs typeface="Calibri"/>
                <a:sym typeface="Calibri"/>
              </a:rPr>
              <a:t>you can use as little or as much React as you need</a:t>
            </a:r>
            <a:r>
              <a:rPr lang="en-US" sz="1200" b="0" i="0" u="none" strike="noStrike" cap="none" dirty="0">
                <a:solidFill>
                  <a:schemeClr val="dk1"/>
                </a:solidFill>
                <a:effectLst/>
                <a:latin typeface="Calibri"/>
                <a:ea typeface="Calibri"/>
                <a:cs typeface="Calibri"/>
                <a:sym typeface="Calibri"/>
              </a:rPr>
              <a:t>. Perhaps you only want to add some “sprinkles of interactivity” to an existing page. React components are a great way to do that.</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majority of websites aren’t, and don’t need to be, single-page apps. With </a:t>
            </a:r>
            <a:r>
              <a:rPr lang="en-US" sz="1200" b="1" i="0" u="none" strike="noStrike" cap="none" dirty="0">
                <a:solidFill>
                  <a:schemeClr val="dk1"/>
                </a:solidFill>
                <a:effectLst/>
                <a:latin typeface="Calibri"/>
                <a:ea typeface="Calibri"/>
                <a:cs typeface="Calibri"/>
                <a:sym typeface="Calibri"/>
              </a:rPr>
              <a:t>a few lines of code and no build tooling</a:t>
            </a:r>
            <a:r>
              <a:rPr lang="en-US" sz="1200" b="0" i="0" u="none" strike="noStrike" cap="none" dirty="0">
                <a:solidFill>
                  <a:schemeClr val="dk1"/>
                </a:solidFill>
                <a:effectLst/>
                <a:latin typeface="Calibri"/>
                <a:ea typeface="Calibri"/>
                <a:cs typeface="Calibri"/>
                <a:sym typeface="Calibri"/>
              </a:rPr>
              <a:t>, try React in a small part of your website. You can then either gradually expand its presence, or keep it contained to a few dynamic widgets.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960210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One might confuse elements with a more widely known concept of “components”. We will introduce components in the </a:t>
            </a:r>
            <a:r>
              <a:rPr lang="en-US" sz="1200" b="0" i="0" u="none" strike="noStrike" cap="none" dirty="0">
                <a:solidFill>
                  <a:schemeClr val="dk1"/>
                </a:solidFill>
                <a:effectLst/>
                <a:latin typeface="Calibri"/>
                <a:ea typeface="Calibri"/>
                <a:cs typeface="Calibri"/>
                <a:sym typeface="Calibri"/>
                <a:hlinkClick r:id="rId3"/>
              </a:rPr>
              <a:t>next section</a:t>
            </a:r>
            <a:r>
              <a:rPr lang="en-US" sz="1200" b="0" i="0" u="none" strike="noStrike" cap="none" dirty="0">
                <a:solidFill>
                  <a:schemeClr val="dk1"/>
                </a:solidFill>
                <a:effectLst/>
                <a:latin typeface="Calibri"/>
                <a:ea typeface="Calibri"/>
                <a:cs typeface="Calibri"/>
                <a:sym typeface="Calibri"/>
              </a:rPr>
              <a:t>. Elements are what components are “made of”, and we encourage you to read this section before jumping ahead.</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583024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reactjs.org</a:t>
            </a:r>
            <a:r>
              <a:rPr lang="en-US" dirty="0"/>
              <a:t>/docs/add-react-to-a-website.html#step-2-add-the-script-tags</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722559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In practice, most React apps only call </a:t>
            </a:r>
            <a:r>
              <a:rPr lang="en-US" sz="1200" b="0" i="0" u="none" strike="noStrike" cap="none" dirty="0">
                <a:solidFill>
                  <a:schemeClr val="dk1"/>
                </a:solidFill>
                <a:effectLst/>
                <a:latin typeface="Calibri"/>
                <a:ea typeface="Calibri"/>
                <a:cs typeface="Calibri"/>
                <a:sym typeface="Calibri"/>
                <a:hlinkClick r:id="rId3"/>
              </a:rPr>
              <a:t>ReactDOM.render()</a:t>
            </a:r>
            <a:r>
              <a:rPr lang="en-US" sz="1200" b="0" i="0" u="none" strike="noStrike" cap="none" dirty="0">
                <a:solidFill>
                  <a:schemeClr val="dk1"/>
                </a:solidFill>
                <a:effectLst/>
                <a:latin typeface="Calibri"/>
                <a:ea typeface="Calibri"/>
                <a:cs typeface="Calibri"/>
                <a:sym typeface="Calibri"/>
              </a:rPr>
              <a:t> once. In the next sections we will learn how such code gets encapsulated into </a:t>
            </a:r>
            <a:r>
              <a:rPr lang="en-US" sz="1200" b="0" i="0" u="none" strike="noStrike" cap="none" dirty="0">
                <a:solidFill>
                  <a:schemeClr val="dk1"/>
                </a:solidFill>
                <a:effectLst/>
                <a:latin typeface="Calibri"/>
                <a:ea typeface="Calibri"/>
                <a:cs typeface="Calibri"/>
                <a:sym typeface="Calibri"/>
                <a:hlinkClick r:id="rId4"/>
              </a:rPr>
              <a:t>stateful components</a:t>
            </a:r>
            <a:r>
              <a:rPr lang="en-US" sz="1200" b="0" i="0" u="none" strike="noStrike" cap="none" dirty="0">
                <a:solidFill>
                  <a:schemeClr val="dk1"/>
                </a:solidFill>
                <a:effectLst/>
                <a:latin typeface="Calibri"/>
                <a:ea typeface="Calibri"/>
                <a:cs typeface="Calibri"/>
                <a:sym typeface="Calibri"/>
              </a:rPr>
              <a:t>.</a:t>
            </a:r>
          </a:p>
          <a:p>
            <a:r>
              <a:rPr lang="en-US" sz="1200" b="0" i="0" u="none" strike="noStrike" cap="none" dirty="0">
                <a:solidFill>
                  <a:schemeClr val="dk1"/>
                </a:solidFill>
                <a:effectLst/>
                <a:latin typeface="Calibri"/>
                <a:ea typeface="Calibri"/>
                <a:cs typeface="Calibri"/>
                <a:sym typeface="Calibri"/>
              </a:rPr>
              <a:t>We recommend that you don’t skip topics because they build on each other.</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557209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96323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a:p>
            <a:r>
              <a:rPr lang="en-US" dirty="0"/>
              <a:t>Reference:</a:t>
            </a:r>
          </a:p>
          <a:p>
            <a:r>
              <a:rPr lang="en-US" dirty="0"/>
              <a:t>https://</a:t>
            </a:r>
            <a:r>
              <a:rPr lang="en-US" dirty="0" err="1"/>
              <a:t>reactjs.org</a:t>
            </a:r>
            <a:r>
              <a:rPr lang="en-US" dirty="0"/>
              <a: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551076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27</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a:t>
            </a:r>
          </a:p>
          <a:p>
            <a:pPr>
              <a:buFont typeface="Arial" panose="020B0604020202020204" pitchFamily="34" charset="0"/>
              <a:buChar char="•"/>
            </a:pPr>
            <a:r>
              <a:rPr lang="en-US" dirty="0"/>
              <a:t>https://</a:t>
            </a:r>
            <a:r>
              <a:rPr lang="en-US" dirty="0" err="1"/>
              <a:t>reactjs.org</a:t>
            </a:r>
            <a:r>
              <a:rPr lang="en-US" dirty="0"/>
              <a:t>/docs/add-react-to-a-website.html#step-2-add-the-script-tags</a:t>
            </a:r>
          </a:p>
          <a:p>
            <a:pPr>
              <a:buFont typeface="Arial" panose="020B0604020202020204" pitchFamily="34" charset="0"/>
              <a:buChar char="•"/>
            </a:pPr>
            <a:r>
              <a:rPr lang="en-US" dirty="0"/>
              <a:t>https://</a:t>
            </a:r>
            <a:r>
              <a:rPr lang="en-US" dirty="0" err="1"/>
              <a:t>forum.freecodecamp.org</a:t>
            </a:r>
            <a:r>
              <a:rPr lang="en-US" dirty="0"/>
              <a:t>/t/first-react-app-not-starting-why-am-</a:t>
            </a:r>
            <a:r>
              <a:rPr lang="en-US" dirty="0" err="1"/>
              <a:t>i</a:t>
            </a:r>
            <a:r>
              <a:rPr lang="en-US" dirty="0"/>
              <a:t>-getting-syntax-errors/248986/7</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52784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0">
              <a:buFont typeface="Arial" panose="020B0604020202020204" pitchFamily="34" charset="0"/>
              <a:buNone/>
            </a:pPr>
            <a:r>
              <a:rPr lang="en-US" sz="1200" b="0" i="0" u="none" strike="noStrike" cap="none" dirty="0">
                <a:solidFill>
                  <a:schemeClr val="dk1"/>
                </a:solidFill>
                <a:effectLst/>
                <a:latin typeface="Calibri"/>
                <a:ea typeface="Calibri"/>
                <a:cs typeface="Calibri"/>
                <a:sym typeface="Calibri"/>
              </a:rPr>
              <a:t>Reference:</a:t>
            </a:r>
          </a:p>
          <a:p>
            <a:pPr>
              <a:buFont typeface="Arial" panose="020B0604020202020204" pitchFamily="34" charset="0"/>
              <a:buChar char="•"/>
            </a:pPr>
            <a:r>
              <a:rPr lang="en-US" dirty="0"/>
              <a:t>https://</a:t>
            </a:r>
            <a:r>
              <a:rPr lang="en-US" dirty="0" err="1"/>
              <a:t>threejs.org</a:t>
            </a:r>
            <a:r>
              <a:rPr lang="en-US" dirty="0"/>
              <a:t>/docs/#manual/</a:t>
            </a:r>
            <a:r>
              <a:rPr lang="en-US" dirty="0" err="1"/>
              <a:t>en</a:t>
            </a:r>
            <a:r>
              <a:rPr lang="en-US" dirty="0"/>
              <a:t>/introduction/How-to-run-things-locally</a:t>
            </a:r>
          </a:p>
          <a:p>
            <a:pPr>
              <a:buFont typeface="Arial" panose="020B0604020202020204" pitchFamily="34" charset="0"/>
              <a:buChar char="•"/>
            </a:pP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001677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In addition to taking input data (accessed via </a:t>
            </a:r>
            <a:r>
              <a:rPr lang="en-US" dirty="0" err="1"/>
              <a:t>this.props</a:t>
            </a:r>
            <a:r>
              <a:rPr lang="en-US" sz="1200" b="0" i="0" u="none" strike="noStrike" cap="none" dirty="0">
                <a:solidFill>
                  <a:schemeClr val="dk1"/>
                </a:solidFill>
                <a:effectLst/>
                <a:latin typeface="Calibri"/>
                <a:ea typeface="Calibri"/>
                <a:cs typeface="Calibri"/>
                <a:sym typeface="Calibri"/>
              </a:rPr>
              <a:t>), a component can maintain internal state data (accessed via </a:t>
            </a:r>
            <a:r>
              <a:rPr lang="en-US" dirty="0" err="1"/>
              <a:t>this.state</a:t>
            </a:r>
            <a:r>
              <a:rPr lang="en-US" sz="1200" b="0" i="0" u="none" strike="noStrike" cap="none" dirty="0">
                <a:solidFill>
                  <a:schemeClr val="dk1"/>
                </a:solidFill>
                <a:effectLst/>
                <a:latin typeface="Calibri"/>
                <a:ea typeface="Calibri"/>
                <a:cs typeface="Calibri"/>
                <a:sym typeface="Calibri"/>
              </a:rPr>
              <a:t>). When a component’s state data changes, the rendered markup will be updated by re-invoking </a:t>
            </a:r>
            <a:r>
              <a:rPr lang="en-US" dirty="0"/>
              <a:t>render()</a:t>
            </a:r>
            <a:r>
              <a:rPr lang="en-US" sz="1200" b="0" i="0" u="none" strike="noStrike" cap="none" dirty="0">
                <a:solidFill>
                  <a:schemeClr val="dk1"/>
                </a:solidFill>
                <a:effectLst/>
                <a:latin typeface="Calibri"/>
                <a:ea typeface="Calibri"/>
                <a:cs typeface="Calibri"/>
                <a:sym typeface="Calibri"/>
              </a:rPr>
              <a: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8</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71140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p>
          <a:p>
            <a:pPr>
              <a:buFont typeface="Arial" panose="020B0604020202020204" pitchFamily="34" charset="0"/>
              <a:buChar char="•"/>
            </a:pPr>
            <a:r>
              <a:rPr lang="en-US" dirty="0"/>
              <a:t>https://</a:t>
            </a:r>
            <a:r>
              <a:rPr lang="en-US" dirty="0" err="1"/>
              <a:t>reactjs.org</a:t>
            </a:r>
            <a:r>
              <a:rPr lang="en-US" dirty="0"/>
              <a:t>/docs/introducing-</a:t>
            </a:r>
            <a:r>
              <a:rPr lang="en-US" dirty="0" err="1"/>
              <a:t>jsx.html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10</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480553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16605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61298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7074187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accent2"/>
              </a:buClr>
              <a:buSzPts val="1600"/>
              <a:buFont typeface="Arial" panose="020B0604020202020204" pitchFamily="34" charset="0"/>
              <a:buChar char="•"/>
              <a:defRPr sz="2000" b="1" i="0" u="none" strike="noStrike" cap="none">
                <a:solidFill>
                  <a:schemeClr val="accent2"/>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4029470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7" name="Google Shape;27;p3"/>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3" name="Google Shape;33;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 name="Google Shape;3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3308218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2"/>
          <a:stretch>
            <a:fillRect/>
          </a:stretch>
        </p:blipFill>
        <p:spPr>
          <a:xfrm>
            <a:off x="9365043" y="4532313"/>
            <a:ext cx="1751134" cy="1517649"/>
          </a:xfrm>
          <a:prstGeom prst="rect">
            <a:avLst/>
          </a:prstGeom>
        </p:spPr>
      </p:pic>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3"/>
          <a:stretch>
            <a:fillRect/>
          </a:stretch>
        </p:blipFill>
        <p:spPr>
          <a:xfrm>
            <a:off x="0" y="3295650"/>
            <a:ext cx="12192000" cy="356235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3"/>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4"/>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7" r:id="rId8"/>
    <p:sldLayoutId id="2147483658" r:id="rId9"/>
    <p:sldLayoutId id="2147483661" r:id="rId10"/>
    <p:sldLayoutId id="214748366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Separation_of_concerns"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hyperlink" Target="https://reactjs.org/docs/react-without-jsx.html" TargetMode="External"/><Relationship Id="rId5" Type="http://schemas.openxmlformats.org/officeDocument/2006/relationships/hyperlink" Target="https://www.youtube.com/watch?v=x7cQ3mrcKaY" TargetMode="External"/><Relationship Id="rId4" Type="http://schemas.openxmlformats.org/officeDocument/2006/relationships/hyperlink" Target="https://reactjs.org/docs/components-and-props.html"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hyperlink" Target="https://developer.mozilla.org/en-US/docs/Web/JavaScript/Guide/Expressions_and_Operators#Expression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tackoverflow.com/q/2846283"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stackoverflow.com/questions/7381974/which-characters-need-to-be-escaped-on-html"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en.wikipedia.org/wiki/Cross-site_scriptin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reactjs.org/docs/react-dom.html#render"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hyperlink" Target="https://en.wikipedia.org/wiki/Immutable_object" TargetMode="External"/><Relationship Id="rId2" Type="http://schemas.openxmlformats.org/officeDocument/2006/relationships/notesSlide" Target="../notesSlides/notesSlide18.xml"/><Relationship Id="rId1" Type="http://schemas.openxmlformats.org/officeDocument/2006/relationships/slideLayout" Target="../slideLayouts/slideLayout6.xml"/><Relationship Id="rId5" Type="http://schemas.openxmlformats.org/officeDocument/2006/relationships/hyperlink" Target="https://developer.mozilla.org/en-US/docs/Web/API/WindowTimers/setInterval" TargetMode="External"/><Relationship Id="rId4" Type="http://schemas.openxmlformats.org/officeDocument/2006/relationships/hyperlink" Target="https://reactjs.org/docs/react-dom.html#render"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hyperlink" Target="https://reactjs.org/redirect-to-codepen/rendering-elements/update-rendered-element"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reactjs.org/docs/getting-started.html"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 Id="rId5" Type="http://schemas.openxmlformats.org/officeDocument/2006/relationships/hyperlink" Target="https://react-redux.js.org/introduction/quick-start" TargetMode="External"/><Relationship Id="rId4" Type="http://schemas.openxmlformats.org/officeDocument/2006/relationships/hyperlink" Target="https://redux.js.org/introduction/getting-started"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127.0.0.1:8000/"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rtl="0">
              <a:lnSpc>
                <a:spcPct val="90000"/>
              </a:lnSpc>
              <a:spcBef>
                <a:spcPts val="0"/>
              </a:spcBef>
              <a:spcAft>
                <a:spcPts val="0"/>
              </a:spcAft>
              <a:buClr>
                <a:srgbClr val="2E75B5"/>
              </a:buClr>
              <a:buSzPts val="6000"/>
              <a:buFont typeface="Calibri"/>
              <a:buNone/>
            </a:pPr>
            <a:r>
              <a:rPr lang="vi-VN" altLang="ja-JP" dirty="0">
                <a:solidFill>
                  <a:schemeClr val="accent6"/>
                </a:solidFill>
              </a:rPr>
              <a:t>React </a:t>
            </a:r>
            <a:r>
              <a:rPr lang="vi-VN" altLang="ja-JP" dirty="0"/>
              <a:t>JS</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Main concepts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Advanced guides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Hooks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React Redux</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6B03A3-6590-D345-A19D-E4691FA99E83}"/>
              </a:ext>
            </a:extLst>
          </p:cNvPr>
          <p:cNvSpPr>
            <a:spLocks noGrp="1"/>
          </p:cNvSpPr>
          <p:nvPr>
            <p:ph type="title"/>
          </p:nvPr>
        </p:nvSpPr>
        <p:spPr/>
        <p:txBody>
          <a:bodyPr/>
          <a:lstStyle/>
          <a:p>
            <a:r>
              <a:rPr lang="en-US" dirty="0"/>
              <a:t>Introducing JSX</a:t>
            </a:r>
            <a:endParaRPr lang="en-VN" dirty="0"/>
          </a:p>
        </p:txBody>
      </p:sp>
      <p:sp>
        <p:nvSpPr>
          <p:cNvPr id="5" name="Text Placeholder 4">
            <a:extLst>
              <a:ext uri="{FF2B5EF4-FFF2-40B4-BE49-F238E27FC236}">
                <a16:creationId xmlns:a16="http://schemas.microsoft.com/office/drawing/2014/main" id="{E9504E19-1F17-BD45-9CFF-961EC0D20423}"/>
              </a:ext>
            </a:extLst>
          </p:cNvPr>
          <p:cNvSpPr>
            <a:spLocks noGrp="1"/>
          </p:cNvSpPr>
          <p:nvPr>
            <p:ph type="body" idx="1"/>
          </p:nvPr>
        </p:nvSpPr>
        <p:spPr/>
        <p:txBody>
          <a:bodyPr/>
          <a:lstStyle/>
          <a:p>
            <a:endParaRPr lang="en-VN" dirty="0"/>
          </a:p>
        </p:txBody>
      </p:sp>
      <p:sp>
        <p:nvSpPr>
          <p:cNvPr id="3" name="Slide Number Placeholder 2">
            <a:extLst>
              <a:ext uri="{FF2B5EF4-FFF2-40B4-BE49-F238E27FC236}">
                <a16:creationId xmlns:a16="http://schemas.microsoft.com/office/drawing/2014/main" id="{9C3CA2AB-656C-0249-B39A-B00FC95E784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Tree>
    <p:extLst>
      <p:ext uri="{BB962C8B-B14F-4D97-AF65-F5344CB8AC3E}">
        <p14:creationId xmlns:p14="http://schemas.microsoft.com/office/powerpoint/2010/main" val="3817200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B383A84-DACB-5442-B780-346D9F67294A}"/>
              </a:ext>
            </a:extLst>
          </p:cNvPr>
          <p:cNvSpPr>
            <a:spLocks noGrp="1"/>
          </p:cNvSpPr>
          <p:nvPr>
            <p:ph type="title"/>
          </p:nvPr>
        </p:nvSpPr>
        <p:spPr/>
        <p:txBody>
          <a:bodyPr/>
          <a:lstStyle/>
          <a:p>
            <a:r>
              <a:rPr lang="en-US" dirty="0"/>
              <a:t>JSX</a:t>
            </a:r>
            <a:endParaRPr lang="en-VN" dirty="0"/>
          </a:p>
        </p:txBody>
      </p:sp>
      <p:sp>
        <p:nvSpPr>
          <p:cNvPr id="4" name="Slide Number Placeholder 3">
            <a:extLst>
              <a:ext uri="{FF2B5EF4-FFF2-40B4-BE49-F238E27FC236}">
                <a16:creationId xmlns:a16="http://schemas.microsoft.com/office/drawing/2014/main" id="{1CC4213B-55AC-224D-A7C0-6802B542EA54}"/>
              </a:ext>
            </a:extLst>
          </p:cNvPr>
          <p:cNvSpPr>
            <a:spLocks noGrp="1"/>
          </p:cNvSpPr>
          <p:nvPr>
            <p:ph type="sldNum" idx="12"/>
          </p:nvPr>
        </p:nvSpPr>
        <p:spPr/>
        <p:txBody>
          <a:bodyPr/>
          <a:lstStyle/>
          <a:p>
            <a:fld id="{00000000-1234-1234-1234-123412341234}" type="slidenum">
              <a:rPr lang="en-US" altLang="ja-JP" smtClean="0"/>
              <a:pPr/>
              <a:t>11</a:t>
            </a:fld>
            <a:endParaRPr lang="ja-JP" altLang="en-US"/>
          </a:p>
        </p:txBody>
      </p:sp>
      <p:sp>
        <p:nvSpPr>
          <p:cNvPr id="2" name="TextBox 1">
            <a:extLst>
              <a:ext uri="{FF2B5EF4-FFF2-40B4-BE49-F238E27FC236}">
                <a16:creationId xmlns:a16="http://schemas.microsoft.com/office/drawing/2014/main" id="{2D9D14CA-A574-6846-8174-2CD51825906E}"/>
              </a:ext>
            </a:extLst>
          </p:cNvPr>
          <p:cNvSpPr txBox="1"/>
          <p:nvPr/>
        </p:nvSpPr>
        <p:spPr>
          <a:xfrm>
            <a:off x="666427" y="1701321"/>
            <a:ext cx="8152109" cy="400110"/>
          </a:xfrm>
          <a:prstGeom prst="rect">
            <a:avLst/>
          </a:prstGeom>
          <a:noFill/>
        </p:spPr>
        <p:txBody>
          <a:bodyPr wrap="square" rtlCol="0">
            <a:spAutoFit/>
          </a:bodyPr>
          <a:lstStyle/>
          <a:p>
            <a:r>
              <a:rPr lang="en-US" sz="2000" dirty="0"/>
              <a:t>Consider this variable declaration:</a:t>
            </a:r>
            <a:endParaRPr lang="en-VN" sz="2000" dirty="0"/>
          </a:p>
        </p:txBody>
      </p:sp>
      <p:sp>
        <p:nvSpPr>
          <p:cNvPr id="3" name="Rectangle 2">
            <a:extLst>
              <a:ext uri="{FF2B5EF4-FFF2-40B4-BE49-F238E27FC236}">
                <a16:creationId xmlns:a16="http://schemas.microsoft.com/office/drawing/2014/main" id="{4D4CE674-80AB-414C-8FC6-01FFF90BAFF9}"/>
              </a:ext>
            </a:extLst>
          </p:cNvPr>
          <p:cNvSpPr/>
          <p:nvPr/>
        </p:nvSpPr>
        <p:spPr>
          <a:xfrm>
            <a:off x="1550582" y="2318014"/>
            <a:ext cx="4055919" cy="369332"/>
          </a:xfrm>
          <a:prstGeom prst="rect">
            <a:avLst/>
          </a:prstGeom>
          <a:solidFill>
            <a:schemeClr val="bg1">
              <a:lumMod val="95000"/>
            </a:schemeClr>
          </a:solidFill>
        </p:spPr>
        <p:txBody>
          <a:bodyPr wrap="none">
            <a:spAutoFit/>
          </a:bodyPr>
          <a:lstStyle/>
          <a:p>
            <a:r>
              <a:rPr lang="en-US" sz="1800" dirty="0">
                <a:solidFill>
                  <a:srgbClr val="F2590C"/>
                </a:solidFill>
                <a:latin typeface="var(--font-monospace)"/>
              </a:rPr>
              <a:t>const</a:t>
            </a:r>
            <a:r>
              <a:rPr lang="en-US" sz="1800" dirty="0">
                <a:solidFill>
                  <a:srgbClr val="5C6773"/>
                </a:solidFill>
                <a:latin typeface="var(--font-monospace)"/>
              </a:rPr>
              <a:t> element = &lt;h1&gt;</a:t>
            </a:r>
            <a:r>
              <a:rPr lang="en-US" sz="1800" dirty="0">
                <a:solidFill>
                  <a:srgbClr val="41A6D9"/>
                </a:solidFill>
                <a:latin typeface="var(--font-monospace)"/>
              </a:rPr>
              <a:t>Hello</a:t>
            </a:r>
            <a:r>
              <a:rPr lang="en-US" sz="1800" dirty="0">
                <a:solidFill>
                  <a:srgbClr val="5C6773"/>
                </a:solidFill>
                <a:latin typeface="var(--font-monospace)"/>
              </a:rPr>
              <a:t>, world!&lt;/h1&gt;;</a:t>
            </a:r>
          </a:p>
        </p:txBody>
      </p:sp>
      <p:sp>
        <p:nvSpPr>
          <p:cNvPr id="7" name="TextBox 6">
            <a:extLst>
              <a:ext uri="{FF2B5EF4-FFF2-40B4-BE49-F238E27FC236}">
                <a16:creationId xmlns:a16="http://schemas.microsoft.com/office/drawing/2014/main" id="{12F23296-A20A-CB4C-9130-0E957D86ADAF}"/>
              </a:ext>
            </a:extLst>
          </p:cNvPr>
          <p:cNvSpPr txBox="1"/>
          <p:nvPr/>
        </p:nvSpPr>
        <p:spPr>
          <a:xfrm>
            <a:off x="709036" y="3201159"/>
            <a:ext cx="9794929" cy="2554545"/>
          </a:xfrm>
          <a:prstGeom prst="rect">
            <a:avLst/>
          </a:prstGeom>
          <a:noFill/>
        </p:spPr>
        <p:txBody>
          <a:bodyPr wrap="square" rtlCol="0">
            <a:spAutoFit/>
          </a:bodyPr>
          <a:lstStyle/>
          <a:p>
            <a:pPr>
              <a:spcBef>
                <a:spcPts val="600"/>
              </a:spcBef>
              <a:spcAft>
                <a:spcPts val="600"/>
              </a:spcAft>
            </a:pPr>
            <a:r>
              <a:rPr lang="en-US" sz="2000" dirty="0"/>
              <a:t>This funny tag syntax is neither a string nor HTML.</a:t>
            </a:r>
          </a:p>
          <a:p>
            <a:pPr>
              <a:spcBef>
                <a:spcPts val="600"/>
              </a:spcBef>
              <a:spcAft>
                <a:spcPts val="600"/>
              </a:spcAft>
            </a:pPr>
            <a:r>
              <a:rPr lang="en-US" sz="2000" dirty="0"/>
              <a:t>It is called JSX, and it is a syntax extension to JavaScript. </a:t>
            </a:r>
          </a:p>
          <a:p>
            <a:pPr marL="342900" indent="-342900">
              <a:spcBef>
                <a:spcPts val="600"/>
              </a:spcBef>
              <a:spcAft>
                <a:spcPts val="600"/>
              </a:spcAft>
              <a:buFont typeface="Arial" panose="020B0604020202020204" pitchFamily="34" charset="0"/>
              <a:buChar char="•"/>
            </a:pPr>
            <a:r>
              <a:rPr lang="en-US" sz="2000" dirty="0"/>
              <a:t>We recommend using it with React to describe what the UI should look like. </a:t>
            </a:r>
          </a:p>
          <a:p>
            <a:pPr marL="342900" indent="-342900">
              <a:spcBef>
                <a:spcPts val="600"/>
              </a:spcBef>
              <a:spcAft>
                <a:spcPts val="600"/>
              </a:spcAft>
              <a:buFont typeface="Arial" panose="020B0604020202020204" pitchFamily="34" charset="0"/>
              <a:buChar char="•"/>
            </a:pPr>
            <a:r>
              <a:rPr lang="en-US" sz="2000" dirty="0"/>
              <a:t>JSX may remind you of a template language, but it comes with the full power of JavaScript.</a:t>
            </a:r>
          </a:p>
          <a:p>
            <a:pPr>
              <a:spcBef>
                <a:spcPts val="600"/>
              </a:spcBef>
              <a:spcAft>
                <a:spcPts val="600"/>
              </a:spcAft>
            </a:pPr>
            <a:r>
              <a:rPr lang="en-US" sz="2000" dirty="0"/>
              <a:t>JSX produces React “elements”. </a:t>
            </a:r>
          </a:p>
        </p:txBody>
      </p:sp>
    </p:spTree>
    <p:extLst>
      <p:ext uri="{BB962C8B-B14F-4D97-AF65-F5344CB8AC3E}">
        <p14:creationId xmlns:p14="http://schemas.microsoft.com/office/powerpoint/2010/main" val="38147689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5C960-3722-054C-BDDC-D64EA778CC2C}"/>
              </a:ext>
            </a:extLst>
          </p:cNvPr>
          <p:cNvSpPr>
            <a:spLocks noGrp="1"/>
          </p:cNvSpPr>
          <p:nvPr>
            <p:ph type="title"/>
          </p:nvPr>
        </p:nvSpPr>
        <p:spPr/>
        <p:txBody>
          <a:bodyPr/>
          <a:lstStyle/>
          <a:p>
            <a:r>
              <a:rPr lang="en-VN" dirty="0"/>
              <a:t>Why JSX?</a:t>
            </a:r>
          </a:p>
        </p:txBody>
      </p:sp>
      <p:sp>
        <p:nvSpPr>
          <p:cNvPr id="5" name="Slide Number Placeholder 4">
            <a:extLst>
              <a:ext uri="{FF2B5EF4-FFF2-40B4-BE49-F238E27FC236}">
                <a16:creationId xmlns:a16="http://schemas.microsoft.com/office/drawing/2014/main" id="{3298A541-EE98-5C42-8534-F21EB36F84A0}"/>
              </a:ext>
            </a:extLst>
          </p:cNvPr>
          <p:cNvSpPr>
            <a:spLocks noGrp="1"/>
          </p:cNvSpPr>
          <p:nvPr>
            <p:ph type="sldNum" idx="12"/>
          </p:nvPr>
        </p:nvSpPr>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12</a:t>
            </a:fld>
            <a:endParaRPr lang="ja-JP" altLang="en-US"/>
          </a:p>
        </p:txBody>
      </p:sp>
      <p:sp>
        <p:nvSpPr>
          <p:cNvPr id="4" name="Rectangle 3">
            <a:extLst>
              <a:ext uri="{FF2B5EF4-FFF2-40B4-BE49-F238E27FC236}">
                <a16:creationId xmlns:a16="http://schemas.microsoft.com/office/drawing/2014/main" id="{2BB66379-49F2-1841-9542-86B6863384EF}"/>
              </a:ext>
            </a:extLst>
          </p:cNvPr>
          <p:cNvSpPr/>
          <p:nvPr/>
        </p:nvSpPr>
        <p:spPr>
          <a:xfrm>
            <a:off x="588936" y="2197894"/>
            <a:ext cx="10972800" cy="2862322"/>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React embraces the fact that rendering logic is inherently coupled with other UI logic: how events are handled, how the state changes over time, and how the data is prepared for display.</a:t>
            </a:r>
          </a:p>
          <a:p>
            <a:pPr marL="285750" indent="-285750">
              <a:spcBef>
                <a:spcPts val="600"/>
              </a:spcBef>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Instead of artificially separating </a:t>
            </a:r>
            <a:r>
              <a:rPr lang="en-US" sz="2000" i="1" dirty="0">
                <a:latin typeface="Times New Roman" panose="02020603050405020304" pitchFamily="18" charset="0"/>
                <a:cs typeface="Times New Roman" panose="02020603050405020304" pitchFamily="18" charset="0"/>
              </a:rPr>
              <a:t>technologies</a:t>
            </a:r>
            <a:r>
              <a:rPr lang="en-US" sz="2000" dirty="0">
                <a:latin typeface="Times New Roman" panose="02020603050405020304" pitchFamily="18" charset="0"/>
                <a:cs typeface="Times New Roman" panose="02020603050405020304" pitchFamily="18" charset="0"/>
              </a:rPr>
              <a:t> by putting markup and logic in separate files, React </a:t>
            </a:r>
            <a:r>
              <a:rPr lang="en-US" sz="2000" dirty="0">
                <a:solidFill>
                  <a:srgbClr val="1A1A1A"/>
                </a:solidFill>
                <a:latin typeface="Times New Roman" panose="02020603050405020304" pitchFamily="18" charset="0"/>
                <a:cs typeface="Times New Roman" panose="02020603050405020304" pitchFamily="18" charset="0"/>
                <a:hlinkClick r:id="rId3"/>
              </a:rPr>
              <a:t>separates </a:t>
            </a:r>
            <a:r>
              <a:rPr lang="en-US" sz="2000" i="1" dirty="0">
                <a:solidFill>
                  <a:srgbClr val="1A1A1A"/>
                </a:solidFill>
                <a:latin typeface="Times New Roman" panose="02020603050405020304" pitchFamily="18" charset="0"/>
                <a:cs typeface="Times New Roman" panose="02020603050405020304" pitchFamily="18" charset="0"/>
                <a:hlinkClick r:id="rId3"/>
              </a:rPr>
              <a:t>concerns</a:t>
            </a:r>
            <a:r>
              <a:rPr lang="en-US" sz="2000" dirty="0">
                <a:latin typeface="Times New Roman" panose="02020603050405020304" pitchFamily="18" charset="0"/>
                <a:cs typeface="Times New Roman" panose="02020603050405020304" pitchFamily="18" charset="0"/>
              </a:rPr>
              <a:t> with loosely coupled units called “components” that contain both. We will come back to components in a </a:t>
            </a:r>
            <a:r>
              <a:rPr lang="en-US" sz="2000" dirty="0">
                <a:solidFill>
                  <a:srgbClr val="1A1A1A"/>
                </a:solidFill>
                <a:latin typeface="Times New Roman" panose="02020603050405020304" pitchFamily="18" charset="0"/>
                <a:cs typeface="Times New Roman" panose="02020603050405020304" pitchFamily="18" charset="0"/>
                <a:hlinkClick r:id="rId4"/>
              </a:rPr>
              <a:t>further section</a:t>
            </a:r>
            <a:r>
              <a:rPr lang="en-US" sz="2000" dirty="0">
                <a:latin typeface="Times New Roman" panose="02020603050405020304" pitchFamily="18" charset="0"/>
                <a:cs typeface="Times New Roman" panose="02020603050405020304" pitchFamily="18" charset="0"/>
              </a:rPr>
              <a:t>, but if you’re not yet comfortable putting markup in JS, </a:t>
            </a:r>
            <a:r>
              <a:rPr lang="en-US" sz="2000" dirty="0">
                <a:solidFill>
                  <a:srgbClr val="1A1A1A"/>
                </a:solidFill>
                <a:latin typeface="Times New Roman" panose="02020603050405020304" pitchFamily="18" charset="0"/>
                <a:cs typeface="Times New Roman" panose="02020603050405020304" pitchFamily="18" charset="0"/>
                <a:hlinkClick r:id="rId5"/>
              </a:rPr>
              <a:t>this talk</a:t>
            </a:r>
            <a:r>
              <a:rPr lang="en-US" sz="2000" dirty="0">
                <a:latin typeface="Times New Roman" panose="02020603050405020304" pitchFamily="18" charset="0"/>
                <a:cs typeface="Times New Roman" panose="02020603050405020304" pitchFamily="18" charset="0"/>
              </a:rPr>
              <a:t> might convince you otherwise.</a:t>
            </a:r>
          </a:p>
          <a:p>
            <a:pPr marL="285750" indent="-285750">
              <a:spcBef>
                <a:spcPts val="600"/>
              </a:spcBef>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React </a:t>
            </a:r>
            <a:r>
              <a:rPr lang="en-US" sz="2000" dirty="0">
                <a:solidFill>
                  <a:srgbClr val="1A1A1A"/>
                </a:solidFill>
                <a:latin typeface="Times New Roman" panose="02020603050405020304" pitchFamily="18" charset="0"/>
                <a:cs typeface="Times New Roman" panose="02020603050405020304" pitchFamily="18" charset="0"/>
                <a:hlinkClick r:id="rId6"/>
              </a:rPr>
              <a:t>doesn’t require</a:t>
            </a:r>
            <a:r>
              <a:rPr lang="en-US" sz="2000" dirty="0">
                <a:latin typeface="Times New Roman" panose="02020603050405020304" pitchFamily="18" charset="0"/>
                <a:cs typeface="Times New Roman" panose="02020603050405020304" pitchFamily="18" charset="0"/>
              </a:rPr>
              <a:t> using JSX, but most people find it helpful as a visual aid when working with UI inside the JavaScript code. It also allows React to show more useful error and warning messages.</a:t>
            </a:r>
          </a:p>
        </p:txBody>
      </p:sp>
    </p:spTree>
    <p:extLst>
      <p:ext uri="{BB962C8B-B14F-4D97-AF65-F5344CB8AC3E}">
        <p14:creationId xmlns:p14="http://schemas.microsoft.com/office/powerpoint/2010/main" val="22385119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A2331-5DAD-FB42-B021-567B64B56DDC}"/>
              </a:ext>
            </a:extLst>
          </p:cNvPr>
          <p:cNvSpPr>
            <a:spLocks noGrp="1"/>
          </p:cNvSpPr>
          <p:nvPr>
            <p:ph type="title"/>
          </p:nvPr>
        </p:nvSpPr>
        <p:spPr/>
        <p:txBody>
          <a:bodyPr/>
          <a:lstStyle/>
          <a:p>
            <a:r>
              <a:rPr lang="en-US" dirty="0"/>
              <a:t>Embedding Expressions in JSX</a:t>
            </a:r>
            <a:endParaRPr lang="en-VN" dirty="0"/>
          </a:p>
        </p:txBody>
      </p:sp>
      <p:sp>
        <p:nvSpPr>
          <p:cNvPr id="3" name="Slide Number Placeholder 2">
            <a:extLst>
              <a:ext uri="{FF2B5EF4-FFF2-40B4-BE49-F238E27FC236}">
                <a16:creationId xmlns:a16="http://schemas.microsoft.com/office/drawing/2014/main" id="{90641B5C-1E48-4148-8921-431F1963031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6" name="Rectangle 5">
            <a:extLst>
              <a:ext uri="{FF2B5EF4-FFF2-40B4-BE49-F238E27FC236}">
                <a16:creationId xmlns:a16="http://schemas.microsoft.com/office/drawing/2014/main" id="{79283055-CFC5-804A-9642-37268B8769E1}"/>
              </a:ext>
            </a:extLst>
          </p:cNvPr>
          <p:cNvSpPr/>
          <p:nvPr/>
        </p:nvSpPr>
        <p:spPr>
          <a:xfrm>
            <a:off x="838200" y="1819037"/>
            <a:ext cx="10515600" cy="707886"/>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In the example below, we declare a variable called name and then use it inside JSX by wrapping it in curly braces:</a:t>
            </a:r>
            <a:endParaRPr lang="en-VN" sz="2000"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99E886E6-D723-C444-981C-0F3E73551FC0}"/>
              </a:ext>
            </a:extLst>
          </p:cNvPr>
          <p:cNvSpPr/>
          <p:nvPr/>
        </p:nvSpPr>
        <p:spPr>
          <a:xfrm>
            <a:off x="2087105" y="3010546"/>
            <a:ext cx="6096000" cy="2031325"/>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name = </a:t>
            </a:r>
            <a:r>
              <a:rPr lang="en-US" sz="1800" dirty="0">
                <a:solidFill>
                  <a:srgbClr val="86B300"/>
                </a:solidFill>
                <a:latin typeface="var(--font-monospace)"/>
              </a:rPr>
              <a:t>'Josh Perez'</a:t>
            </a:r>
            <a:r>
              <a:rPr lang="en-US" sz="1800" dirty="0">
                <a:solidFill>
                  <a:srgbClr val="5C6773"/>
                </a:solidFill>
                <a:latin typeface="var(--font-monospace)"/>
              </a:rPr>
              <a:t>;</a:t>
            </a:r>
          </a:p>
          <a:p>
            <a:r>
              <a:rPr lang="en-US" sz="1800" dirty="0">
                <a:solidFill>
                  <a:srgbClr val="F2590C"/>
                </a:solidFill>
                <a:latin typeface="var(--font-monospace)"/>
              </a:rPr>
              <a:t>const</a:t>
            </a:r>
            <a:r>
              <a:rPr lang="en-US" sz="1800" dirty="0">
                <a:solidFill>
                  <a:srgbClr val="5C6773"/>
                </a:solidFill>
                <a:latin typeface="var(--font-monospace)"/>
              </a:rPr>
              <a:t> element = &lt;h1&gt;</a:t>
            </a:r>
            <a:r>
              <a:rPr lang="en-US" sz="1800" dirty="0">
                <a:solidFill>
                  <a:srgbClr val="41A6D9"/>
                </a:solidFill>
                <a:latin typeface="var(--font-monospace)"/>
              </a:rPr>
              <a:t>Hello</a:t>
            </a:r>
            <a:r>
              <a:rPr lang="en-US" sz="1800" dirty="0">
                <a:solidFill>
                  <a:srgbClr val="5C6773"/>
                </a:solidFill>
                <a:latin typeface="var(--font-monospace)"/>
              </a:rPr>
              <a:t>, {name}&lt;/h1&gt;;</a:t>
            </a:r>
          </a:p>
          <a:p>
            <a:br>
              <a:rPr lang="en-US" sz="1800" dirty="0">
                <a:solidFill>
                  <a:srgbClr val="5C6773"/>
                </a:solidFill>
                <a:latin typeface="var(--font-monospace)"/>
              </a:rPr>
            </a:br>
            <a:r>
              <a:rPr lang="en-US" sz="1800" dirty="0">
                <a:solidFill>
                  <a:srgbClr val="41A6D9"/>
                </a:solidFill>
                <a:latin typeface="var(--font-monospace)"/>
              </a:rPr>
              <a:t>ReactDOM</a:t>
            </a:r>
            <a:r>
              <a:rPr lang="en-US" sz="1800" dirty="0">
                <a:solidFill>
                  <a:srgbClr val="5C6773"/>
                </a:solidFill>
                <a:latin typeface="var(--font-monospace)"/>
              </a:rPr>
              <a:t>.render(</a:t>
            </a:r>
          </a:p>
          <a:p>
            <a:r>
              <a:rPr lang="en-US" sz="1800" dirty="0">
                <a:solidFill>
                  <a:srgbClr val="5C6773"/>
                </a:solidFill>
                <a:latin typeface="var(--font-monospace)"/>
              </a:rPr>
              <a:t>  element,</a:t>
            </a:r>
          </a:p>
          <a:p>
            <a:r>
              <a:rPr lang="en-US" sz="1800" dirty="0">
                <a:solidFill>
                  <a:srgbClr val="5C6773"/>
                </a:solidFill>
                <a:latin typeface="var(--font-monospace)"/>
              </a:rPr>
              <a:t>  </a:t>
            </a:r>
            <a:r>
              <a:rPr lang="en-US" sz="1800" dirty="0" err="1">
                <a:solidFill>
                  <a:srgbClr val="5C6773"/>
                </a:solidFill>
                <a:latin typeface="var(--font-monospace)"/>
              </a:rPr>
              <a:t>document.getElementById</a:t>
            </a:r>
            <a:r>
              <a:rPr lang="en-US" sz="1800" dirty="0">
                <a:solidFill>
                  <a:srgbClr val="5C6773"/>
                </a:solidFill>
                <a:latin typeface="var(--font-monospace)"/>
              </a:rPr>
              <a:t>(</a:t>
            </a:r>
            <a:r>
              <a:rPr lang="en-US" sz="1800" dirty="0">
                <a:solidFill>
                  <a:srgbClr val="86B300"/>
                </a:solidFill>
                <a:latin typeface="var(--font-monospace)"/>
              </a:rPr>
              <a:t>'root'</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2162803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D9E098F-095C-7745-BAD2-CD19B88D688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2" name="Rectangle 1">
            <a:extLst>
              <a:ext uri="{FF2B5EF4-FFF2-40B4-BE49-F238E27FC236}">
                <a16:creationId xmlns:a16="http://schemas.microsoft.com/office/drawing/2014/main" id="{877A96B4-39CE-2247-A83C-26199E041E79}"/>
              </a:ext>
            </a:extLst>
          </p:cNvPr>
          <p:cNvSpPr/>
          <p:nvPr/>
        </p:nvSpPr>
        <p:spPr>
          <a:xfrm>
            <a:off x="586352" y="2459504"/>
            <a:ext cx="11019295" cy="1938992"/>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You can put any valid </a:t>
            </a:r>
            <a:r>
              <a:rPr lang="en-US" sz="2000" dirty="0">
                <a:solidFill>
                  <a:srgbClr val="1A1A1A"/>
                </a:solidFill>
                <a:latin typeface="Arial" panose="020B0604020202020204" pitchFamily="34" charset="0"/>
                <a:cs typeface="Arial" panose="020B0604020202020204" pitchFamily="34" charset="0"/>
                <a:hlinkClick r:id="rId2"/>
              </a:rPr>
              <a:t>JavaScript expression</a:t>
            </a:r>
            <a:r>
              <a:rPr lang="en-US" sz="2000" dirty="0">
                <a:latin typeface="Arial" panose="020B0604020202020204" pitchFamily="34" charset="0"/>
                <a:cs typeface="Arial" panose="020B0604020202020204" pitchFamily="34" charset="0"/>
              </a:rPr>
              <a:t> inside the curly braces in JSX.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For example, </a:t>
            </a:r>
            <a:r>
              <a:rPr lang="en-US" sz="2000" dirty="0">
                <a:highlight>
                  <a:srgbClr val="FFFF00"/>
                </a:highlight>
                <a:latin typeface="Arial" panose="020B0604020202020204" pitchFamily="34" charset="0"/>
                <a:cs typeface="Arial" panose="020B0604020202020204" pitchFamily="34" charset="0"/>
              </a:rPr>
              <a:t>2 + 2</a:t>
            </a:r>
            <a:r>
              <a:rPr lang="en-US" sz="2000" dirty="0">
                <a:latin typeface="Arial" panose="020B0604020202020204" pitchFamily="34" charset="0"/>
                <a:cs typeface="Arial" panose="020B0604020202020204" pitchFamily="34" charset="0"/>
              </a:rPr>
              <a:t>, </a:t>
            </a:r>
            <a:r>
              <a:rPr lang="en-US" sz="2000" dirty="0" err="1">
                <a:highlight>
                  <a:srgbClr val="FFFF00"/>
                </a:highlight>
                <a:latin typeface="Arial" panose="020B0604020202020204" pitchFamily="34" charset="0"/>
                <a:cs typeface="Arial" panose="020B0604020202020204" pitchFamily="34" charset="0"/>
              </a:rPr>
              <a:t>user.firstName</a:t>
            </a:r>
            <a:r>
              <a:rPr lang="en-US" sz="2000" dirty="0">
                <a:latin typeface="Arial" panose="020B0604020202020204" pitchFamily="34" charset="0"/>
                <a:cs typeface="Arial" panose="020B0604020202020204" pitchFamily="34" charset="0"/>
              </a:rPr>
              <a:t>, or </a:t>
            </a:r>
            <a:r>
              <a:rPr lang="en-US" sz="2000" dirty="0" err="1">
                <a:highlight>
                  <a:srgbClr val="FFFF00"/>
                </a:highlight>
                <a:latin typeface="Arial" panose="020B0604020202020204" pitchFamily="34" charset="0"/>
                <a:cs typeface="Arial" panose="020B0604020202020204" pitchFamily="34" charset="0"/>
              </a:rPr>
              <a:t>formatName</a:t>
            </a:r>
            <a:r>
              <a:rPr lang="en-US" sz="2000" dirty="0">
                <a:highlight>
                  <a:srgbClr val="FFFF00"/>
                </a:highlight>
                <a:latin typeface="Arial" panose="020B0604020202020204" pitchFamily="34" charset="0"/>
                <a:cs typeface="Arial" panose="020B0604020202020204" pitchFamily="34" charset="0"/>
              </a:rPr>
              <a:t>(user)</a:t>
            </a:r>
            <a:r>
              <a:rPr lang="en-US" sz="2000" dirty="0">
                <a:latin typeface="Arial" panose="020B0604020202020204" pitchFamily="34" charset="0"/>
                <a:cs typeface="Arial" panose="020B0604020202020204" pitchFamily="34" charset="0"/>
              </a:rPr>
              <a:t> are all valid JavaScript expressions.</a:t>
            </a:r>
          </a:p>
          <a:p>
            <a:pPr>
              <a:spcBef>
                <a:spcPts val="600"/>
              </a:spcBef>
              <a:spcAft>
                <a:spcPts val="600"/>
              </a:spcAft>
            </a:pPr>
            <a:r>
              <a:rPr lang="en-US" sz="2000" dirty="0">
                <a:latin typeface="Arial" panose="020B0604020202020204" pitchFamily="34" charset="0"/>
                <a:cs typeface="Arial" panose="020B0604020202020204" pitchFamily="34" charset="0"/>
              </a:rPr>
              <a:t>In the example below, we embed the result of calling a JavaScript function, </a:t>
            </a:r>
            <a:r>
              <a:rPr lang="en-US" sz="2000" dirty="0" err="1">
                <a:highlight>
                  <a:srgbClr val="FFFF00"/>
                </a:highlight>
                <a:latin typeface="Arial" panose="020B0604020202020204" pitchFamily="34" charset="0"/>
                <a:cs typeface="Arial" panose="020B0604020202020204" pitchFamily="34" charset="0"/>
              </a:rPr>
              <a:t>formatName</a:t>
            </a:r>
            <a:r>
              <a:rPr lang="en-US" sz="2000" dirty="0">
                <a:highlight>
                  <a:srgbClr val="FFFF00"/>
                </a:highlight>
                <a:latin typeface="Arial" panose="020B0604020202020204" pitchFamily="34" charset="0"/>
                <a:cs typeface="Arial" panose="020B0604020202020204" pitchFamily="34" charset="0"/>
              </a:rPr>
              <a:t>(user),</a:t>
            </a:r>
            <a:r>
              <a:rPr lang="en-US" sz="2000" dirty="0">
                <a:latin typeface="Arial" panose="020B0604020202020204" pitchFamily="34" charset="0"/>
                <a:cs typeface="Arial" panose="020B0604020202020204" pitchFamily="34" charset="0"/>
              </a:rPr>
              <a:t> into an </a:t>
            </a:r>
            <a:r>
              <a:rPr lang="en-US" sz="2000" dirty="0">
                <a:highlight>
                  <a:srgbClr val="FFFF00"/>
                </a:highlight>
                <a:latin typeface="Arial" panose="020B0604020202020204" pitchFamily="34" charset="0"/>
                <a:cs typeface="Arial" panose="020B0604020202020204" pitchFamily="34" charset="0"/>
              </a:rPr>
              <a:t>&lt;h1&gt;</a:t>
            </a:r>
            <a:r>
              <a:rPr lang="en-US" sz="2000" dirty="0">
                <a:latin typeface="Arial" panose="020B0604020202020204" pitchFamily="34" charset="0"/>
                <a:cs typeface="Arial" panose="020B0604020202020204" pitchFamily="34" charset="0"/>
              </a:rPr>
              <a:t> element.</a:t>
            </a:r>
          </a:p>
        </p:txBody>
      </p:sp>
    </p:spTree>
    <p:extLst>
      <p:ext uri="{BB962C8B-B14F-4D97-AF65-F5344CB8AC3E}">
        <p14:creationId xmlns:p14="http://schemas.microsoft.com/office/powerpoint/2010/main" val="4224639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298A541-EE98-5C42-8534-F21EB36F84A0}"/>
              </a:ext>
            </a:extLst>
          </p:cNvPr>
          <p:cNvSpPr>
            <a:spLocks noGrp="1"/>
          </p:cNvSpPr>
          <p:nvPr>
            <p:ph type="sldNum" idx="12"/>
          </p:nvPr>
        </p:nvSpPr>
        <p:spPr>
          <a:xfrm>
            <a:off x="8610600" y="6356350"/>
            <a:ext cx="2743200" cy="365125"/>
          </a:xfrm>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15</a:t>
            </a:fld>
            <a:endParaRPr lang="ja-JP" altLang="en-US"/>
          </a:p>
        </p:txBody>
      </p:sp>
      <p:sp>
        <p:nvSpPr>
          <p:cNvPr id="3" name="Rectangle 2">
            <a:extLst>
              <a:ext uri="{FF2B5EF4-FFF2-40B4-BE49-F238E27FC236}">
                <a16:creationId xmlns:a16="http://schemas.microsoft.com/office/drawing/2014/main" id="{2BBDCA85-793A-8E4F-973C-70C95D84F61A}"/>
              </a:ext>
            </a:extLst>
          </p:cNvPr>
          <p:cNvSpPr/>
          <p:nvPr/>
        </p:nvSpPr>
        <p:spPr>
          <a:xfrm>
            <a:off x="707756" y="1001038"/>
            <a:ext cx="5910020" cy="5355312"/>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formatName</a:t>
            </a:r>
            <a:r>
              <a:rPr lang="en-US" sz="1800" dirty="0">
                <a:solidFill>
                  <a:srgbClr val="5C6773"/>
                </a:solidFill>
                <a:latin typeface="var(--font-monospace)"/>
              </a:rPr>
              <a:t>(user)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user.firstName</a:t>
            </a:r>
            <a:r>
              <a:rPr lang="en-US" sz="1800" dirty="0">
                <a:solidFill>
                  <a:srgbClr val="5C6773"/>
                </a:solidFill>
                <a:latin typeface="var(--font-monospace)"/>
              </a:rPr>
              <a:t> + </a:t>
            </a:r>
            <a:r>
              <a:rPr lang="en-US" sz="1800" dirty="0">
                <a:solidFill>
                  <a:srgbClr val="86B300"/>
                </a:solidFill>
                <a:latin typeface="var(--font-monospace)"/>
              </a:rPr>
              <a:t>' '</a:t>
            </a:r>
            <a:r>
              <a:rPr lang="en-US" sz="1800" dirty="0">
                <a:solidFill>
                  <a:srgbClr val="5C6773"/>
                </a:solidFill>
                <a:latin typeface="var(--font-monospace)"/>
              </a:rPr>
              <a:t> + </a:t>
            </a:r>
            <a:r>
              <a:rPr lang="en-US" sz="1800" dirty="0" err="1">
                <a:solidFill>
                  <a:srgbClr val="5C6773"/>
                </a:solidFill>
                <a:latin typeface="var(--font-monospace)"/>
              </a:rPr>
              <a:t>user.lastName</a:t>
            </a:r>
            <a:r>
              <a:rPr lang="en-US" sz="1800" dirty="0">
                <a:solidFill>
                  <a:srgbClr val="5C6773"/>
                </a:solidFill>
                <a:latin typeface="var(--font-monospace)"/>
              </a:rPr>
              <a:t>;</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const</a:t>
            </a:r>
            <a:r>
              <a:rPr lang="en-US" sz="1800" dirty="0">
                <a:solidFill>
                  <a:srgbClr val="5C6773"/>
                </a:solidFill>
                <a:latin typeface="var(--font-monospace)"/>
              </a:rPr>
              <a:t> user = {</a:t>
            </a:r>
          </a:p>
          <a:p>
            <a:r>
              <a:rPr lang="en-US" sz="1800" dirty="0">
                <a:solidFill>
                  <a:srgbClr val="5C6773"/>
                </a:solidFill>
                <a:latin typeface="var(--font-monospace)"/>
              </a:rPr>
              <a:t>  </a:t>
            </a:r>
            <a:r>
              <a:rPr lang="en-US" sz="1800" dirty="0" err="1">
                <a:solidFill>
                  <a:srgbClr val="5C6773"/>
                </a:solidFill>
                <a:latin typeface="var(--font-monospace)"/>
              </a:rPr>
              <a:t>firstName</a:t>
            </a:r>
            <a:r>
              <a:rPr lang="en-US" sz="1800" dirty="0">
                <a:solidFill>
                  <a:srgbClr val="5C6773"/>
                </a:solidFill>
                <a:latin typeface="var(--font-monospace)"/>
              </a:rPr>
              <a:t>: </a:t>
            </a:r>
            <a:r>
              <a:rPr lang="en-US" sz="1800" dirty="0">
                <a:solidFill>
                  <a:srgbClr val="86B300"/>
                </a:solidFill>
                <a:latin typeface="var(--font-monospace)"/>
              </a:rPr>
              <a:t>'Harper'</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lastName</a:t>
            </a:r>
            <a:r>
              <a:rPr lang="en-US" sz="1800" dirty="0">
                <a:solidFill>
                  <a:srgbClr val="5C6773"/>
                </a:solidFill>
                <a:latin typeface="var(--font-monospace)"/>
              </a:rPr>
              <a:t>: </a:t>
            </a:r>
            <a:r>
              <a:rPr lang="en-US" sz="1800" dirty="0">
                <a:solidFill>
                  <a:srgbClr val="86B300"/>
                </a:solidFill>
                <a:latin typeface="var(--font-monospace)"/>
              </a:rPr>
              <a:t>'Perez'</a:t>
            </a:r>
            <a:endParaRPr lang="en-US" sz="1800" dirty="0">
              <a:solidFill>
                <a:srgbClr val="5C6773"/>
              </a:solidFill>
              <a:latin typeface="var(--font-monospace)"/>
            </a:endParaRP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const</a:t>
            </a:r>
            <a:r>
              <a:rPr lang="en-US" sz="1800" dirty="0">
                <a:solidFill>
                  <a:srgbClr val="5C6773"/>
                </a:solidFill>
                <a:latin typeface="var(--font-monospace)"/>
              </a:rPr>
              <a:t> element = (</a:t>
            </a:r>
          </a:p>
          <a:p>
            <a:r>
              <a:rPr lang="en-US" sz="1800" dirty="0">
                <a:solidFill>
                  <a:srgbClr val="5C6773"/>
                </a:solidFill>
                <a:latin typeface="var(--font-monospace)"/>
              </a:rPr>
              <a:t>  &lt;h1&gt;</a:t>
            </a:r>
          </a:p>
          <a:p>
            <a:r>
              <a:rPr lang="en-US" sz="1800" dirty="0">
                <a:solidFill>
                  <a:srgbClr val="5C6773"/>
                </a:solidFill>
                <a:latin typeface="var(--font-monospace)"/>
              </a:rPr>
              <a:t>    </a:t>
            </a:r>
            <a:r>
              <a:rPr lang="en-US" sz="1800" dirty="0">
                <a:solidFill>
                  <a:srgbClr val="41A6D9"/>
                </a:solidFill>
                <a:latin typeface="var(--font-monospace)"/>
              </a:rPr>
              <a:t>Hello</a:t>
            </a:r>
            <a:r>
              <a:rPr lang="en-US" sz="1800" dirty="0">
                <a:solidFill>
                  <a:srgbClr val="5C6773"/>
                </a:solidFill>
                <a:latin typeface="var(--font-monospace)"/>
              </a:rPr>
              <a:t>, {</a:t>
            </a:r>
            <a:r>
              <a:rPr lang="en-US" sz="1800" dirty="0" err="1">
                <a:solidFill>
                  <a:srgbClr val="5C6773"/>
                </a:solidFill>
                <a:latin typeface="var(--font-monospace)"/>
              </a:rPr>
              <a:t>formatName</a:t>
            </a:r>
            <a:r>
              <a:rPr lang="en-US" sz="1800" dirty="0">
                <a:solidFill>
                  <a:srgbClr val="5C6773"/>
                </a:solidFill>
                <a:latin typeface="var(--font-monospace)"/>
              </a:rPr>
              <a:t>(user)}!</a:t>
            </a:r>
          </a:p>
          <a:p>
            <a:r>
              <a:rPr lang="en-US" sz="1800" dirty="0">
                <a:solidFill>
                  <a:srgbClr val="5C6773"/>
                </a:solidFill>
                <a:latin typeface="var(--font-monospace)"/>
              </a:rPr>
              <a:t>  &lt;/h1&gt;</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41A6D9"/>
                </a:solidFill>
                <a:latin typeface="var(--font-monospace)"/>
              </a:rPr>
              <a:t>ReactDOM</a:t>
            </a:r>
            <a:r>
              <a:rPr lang="en-US" sz="1800" dirty="0">
                <a:solidFill>
                  <a:srgbClr val="5C6773"/>
                </a:solidFill>
                <a:latin typeface="var(--font-monospace)"/>
              </a:rPr>
              <a:t>.render(</a:t>
            </a:r>
          </a:p>
          <a:p>
            <a:r>
              <a:rPr lang="en-US" sz="1800" dirty="0">
                <a:solidFill>
                  <a:srgbClr val="5C6773"/>
                </a:solidFill>
                <a:latin typeface="var(--font-monospace)"/>
              </a:rPr>
              <a:t>  element,</a:t>
            </a:r>
          </a:p>
          <a:p>
            <a:r>
              <a:rPr lang="en-US" sz="1800" dirty="0">
                <a:solidFill>
                  <a:srgbClr val="5C6773"/>
                </a:solidFill>
                <a:latin typeface="var(--font-monospace)"/>
              </a:rPr>
              <a:t>  </a:t>
            </a:r>
            <a:r>
              <a:rPr lang="en-US" sz="1800" dirty="0" err="1">
                <a:solidFill>
                  <a:srgbClr val="5C6773"/>
                </a:solidFill>
                <a:latin typeface="var(--font-monospace)"/>
              </a:rPr>
              <a:t>document.getElementById</a:t>
            </a:r>
            <a:r>
              <a:rPr lang="en-US" sz="1800" dirty="0">
                <a:solidFill>
                  <a:srgbClr val="5C6773"/>
                </a:solidFill>
                <a:latin typeface="var(--font-monospace)"/>
              </a:rPr>
              <a:t>(</a:t>
            </a:r>
            <a:r>
              <a:rPr lang="en-US" sz="1800" dirty="0">
                <a:solidFill>
                  <a:srgbClr val="86B300"/>
                </a:solidFill>
                <a:latin typeface="var(--font-monospace)"/>
              </a:rPr>
              <a:t>'root'</a:t>
            </a:r>
            <a:r>
              <a:rPr lang="en-US" sz="1800" dirty="0">
                <a:solidFill>
                  <a:srgbClr val="5C6773"/>
                </a:solidFill>
                <a:latin typeface="var(--font-monospace)"/>
              </a:rPr>
              <a:t>)</a:t>
            </a:r>
          </a:p>
          <a:p>
            <a:r>
              <a:rPr lang="en-US" sz="1800" dirty="0">
                <a:solidFill>
                  <a:srgbClr val="5C6773"/>
                </a:solidFill>
                <a:latin typeface="var(--font-monospace)"/>
              </a:rPr>
              <a:t>);</a:t>
            </a:r>
          </a:p>
        </p:txBody>
      </p:sp>
      <p:sp>
        <p:nvSpPr>
          <p:cNvPr id="4" name="Line Callout 1 (Accent Bar) 3">
            <a:extLst>
              <a:ext uri="{FF2B5EF4-FFF2-40B4-BE49-F238E27FC236}">
                <a16:creationId xmlns:a16="http://schemas.microsoft.com/office/drawing/2014/main" id="{4CA0F377-668E-B645-A93B-C90AD5491CA3}"/>
              </a:ext>
            </a:extLst>
          </p:cNvPr>
          <p:cNvSpPr/>
          <p:nvPr/>
        </p:nvSpPr>
        <p:spPr>
          <a:xfrm>
            <a:off x="7733655" y="2221853"/>
            <a:ext cx="3750589" cy="2913681"/>
          </a:xfrm>
          <a:prstGeom prst="accentCallout1">
            <a:avLst>
              <a:gd name="adj1" fmla="val 18750"/>
              <a:gd name="adj2" fmla="val -8333"/>
              <a:gd name="adj3" fmla="val 50064"/>
              <a:gd name="adj4" fmla="val -14110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We split JSX over multiple lines for readability. While it isn’t required, when doing this, we also recommend wrapping it in parentheses to avoid the pitfalls of </a:t>
            </a:r>
            <a:r>
              <a:rPr lang="en-US" sz="2000" dirty="0">
                <a:hlinkClick r:id="rId3"/>
              </a:rPr>
              <a:t>automatic semicolon insertion</a:t>
            </a:r>
            <a:r>
              <a:rPr lang="en-US" sz="2000" dirty="0"/>
              <a:t>.</a:t>
            </a:r>
            <a:br>
              <a:rPr lang="en-US" dirty="0"/>
            </a:br>
            <a:endParaRPr lang="en-VN" dirty="0"/>
          </a:p>
        </p:txBody>
      </p:sp>
    </p:spTree>
    <p:extLst>
      <p:ext uri="{BB962C8B-B14F-4D97-AF65-F5344CB8AC3E}">
        <p14:creationId xmlns:p14="http://schemas.microsoft.com/office/powerpoint/2010/main" val="2907797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99C59-181A-AD4E-8A10-A6AFF1ADD344}"/>
              </a:ext>
            </a:extLst>
          </p:cNvPr>
          <p:cNvSpPr>
            <a:spLocks noGrp="1"/>
          </p:cNvSpPr>
          <p:nvPr>
            <p:ph type="title"/>
          </p:nvPr>
        </p:nvSpPr>
        <p:spPr/>
        <p:txBody>
          <a:bodyPr/>
          <a:lstStyle/>
          <a:p>
            <a:r>
              <a:rPr lang="en-US" dirty="0"/>
              <a:t>JSX is an Expression Too</a:t>
            </a:r>
            <a:endParaRPr lang="en-VN" dirty="0"/>
          </a:p>
        </p:txBody>
      </p:sp>
      <p:sp>
        <p:nvSpPr>
          <p:cNvPr id="5" name="Slide Number Placeholder 4">
            <a:extLst>
              <a:ext uri="{FF2B5EF4-FFF2-40B4-BE49-F238E27FC236}">
                <a16:creationId xmlns:a16="http://schemas.microsoft.com/office/drawing/2014/main" id="{3298A541-EE98-5C42-8534-F21EB36F84A0}"/>
              </a:ext>
            </a:extLst>
          </p:cNvPr>
          <p:cNvSpPr>
            <a:spLocks noGrp="1"/>
          </p:cNvSpPr>
          <p:nvPr>
            <p:ph type="sldNum" idx="12"/>
          </p:nvPr>
        </p:nvSpPr>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16</a:t>
            </a:fld>
            <a:endParaRPr lang="ja-JP" altLang="en-US"/>
          </a:p>
        </p:txBody>
      </p:sp>
      <p:sp>
        <p:nvSpPr>
          <p:cNvPr id="3" name="Rectangle 2">
            <a:extLst>
              <a:ext uri="{FF2B5EF4-FFF2-40B4-BE49-F238E27FC236}">
                <a16:creationId xmlns:a16="http://schemas.microsoft.com/office/drawing/2014/main" id="{7761BC5D-0692-E54D-B8B5-964D7641BFF4}"/>
              </a:ext>
            </a:extLst>
          </p:cNvPr>
          <p:cNvSpPr/>
          <p:nvPr/>
        </p:nvSpPr>
        <p:spPr>
          <a:xfrm>
            <a:off x="387459" y="1701321"/>
            <a:ext cx="11236270"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After compilation, JSX expressions become regular JavaScript function calls and evaluate to JavaScript objects.</a:t>
            </a:r>
          </a:p>
          <a:p>
            <a:pPr>
              <a:spcBef>
                <a:spcPts val="600"/>
              </a:spcBef>
              <a:spcAft>
                <a:spcPts val="600"/>
              </a:spcAft>
            </a:pPr>
            <a:r>
              <a:rPr lang="en-US" sz="2000" dirty="0">
                <a:latin typeface="Arial" panose="020B0604020202020204" pitchFamily="34" charset="0"/>
                <a:cs typeface="Arial" panose="020B0604020202020204" pitchFamily="34" charset="0"/>
              </a:rPr>
              <a:t>This means that you can use JSX inside of if statements and for loops, assign it to variables, accept it as arguments, and return it from functions:</a:t>
            </a:r>
          </a:p>
        </p:txBody>
      </p:sp>
      <p:sp>
        <p:nvSpPr>
          <p:cNvPr id="4" name="Rectangle 3">
            <a:extLst>
              <a:ext uri="{FF2B5EF4-FFF2-40B4-BE49-F238E27FC236}">
                <a16:creationId xmlns:a16="http://schemas.microsoft.com/office/drawing/2014/main" id="{9EA0DCE1-D616-7548-94E2-FD70CC590B1F}"/>
              </a:ext>
            </a:extLst>
          </p:cNvPr>
          <p:cNvSpPr/>
          <p:nvPr/>
        </p:nvSpPr>
        <p:spPr>
          <a:xfrm>
            <a:off x="1591159" y="3703651"/>
            <a:ext cx="6096000" cy="1754326"/>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getGreeting</a:t>
            </a:r>
            <a:r>
              <a:rPr lang="en-US" sz="1800" dirty="0">
                <a:solidFill>
                  <a:srgbClr val="5C6773"/>
                </a:solidFill>
                <a:latin typeface="var(--font-monospace)"/>
              </a:rPr>
              <a:t>(user) {</a:t>
            </a: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(user)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&lt;h1&gt;</a:t>
            </a:r>
            <a:r>
              <a:rPr lang="en-US" sz="1800" dirty="0">
                <a:solidFill>
                  <a:srgbClr val="41A6D9"/>
                </a:solidFill>
                <a:latin typeface="var(--font-monospace)"/>
              </a:rPr>
              <a:t>Hello</a:t>
            </a:r>
            <a:r>
              <a:rPr lang="en-US" sz="1800" dirty="0">
                <a:solidFill>
                  <a:srgbClr val="5C6773"/>
                </a:solidFill>
                <a:latin typeface="var(--font-monospace)"/>
              </a:rPr>
              <a:t>, {</a:t>
            </a:r>
            <a:r>
              <a:rPr lang="en-US" sz="1800" dirty="0" err="1">
                <a:solidFill>
                  <a:srgbClr val="5C6773"/>
                </a:solidFill>
                <a:latin typeface="var(--font-monospace)"/>
              </a:rPr>
              <a:t>formatName</a:t>
            </a:r>
            <a:r>
              <a:rPr lang="en-US" sz="1800" dirty="0">
                <a:solidFill>
                  <a:srgbClr val="5C6773"/>
                </a:solidFill>
                <a:latin typeface="var(--font-monospace)"/>
              </a:rPr>
              <a:t>(user)}!&lt;/h1&gt;;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&lt;h1&gt;</a:t>
            </a:r>
            <a:r>
              <a:rPr lang="en-US" sz="1800" dirty="0">
                <a:solidFill>
                  <a:srgbClr val="41A6D9"/>
                </a:solidFill>
                <a:latin typeface="var(--font-monospace)"/>
              </a:rPr>
              <a:t>Hello</a:t>
            </a:r>
            <a:r>
              <a:rPr lang="en-US" sz="1800" dirty="0">
                <a:solidFill>
                  <a:srgbClr val="5C6773"/>
                </a:solidFill>
                <a:latin typeface="var(--font-monospace)"/>
              </a:rPr>
              <a:t>, </a:t>
            </a:r>
            <a:r>
              <a:rPr lang="en-US" sz="1800" dirty="0">
                <a:solidFill>
                  <a:srgbClr val="41A6D9"/>
                </a:solidFill>
                <a:latin typeface="var(--font-monospace)"/>
              </a:rPr>
              <a:t>Stranger</a:t>
            </a:r>
            <a:r>
              <a:rPr lang="en-US" sz="1800" dirty="0">
                <a:solidFill>
                  <a:srgbClr val="5C6773"/>
                </a:solidFill>
                <a:latin typeface="var(--font-monospace)"/>
              </a:rPr>
              <a:t>.&lt;/h1&gt;;</a:t>
            </a:r>
          </a:p>
          <a:p>
            <a:r>
              <a:rPr lang="en-US" sz="1800" dirty="0">
                <a:solidFill>
                  <a:srgbClr val="5C6773"/>
                </a:solidFill>
                <a:latin typeface="var(--font-monospace)"/>
              </a:rPr>
              <a:t>}</a:t>
            </a:r>
          </a:p>
        </p:txBody>
      </p:sp>
    </p:spTree>
    <p:extLst>
      <p:ext uri="{BB962C8B-B14F-4D97-AF65-F5344CB8AC3E}">
        <p14:creationId xmlns:p14="http://schemas.microsoft.com/office/powerpoint/2010/main" val="42805959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F478D19-CF97-4C19-847A-E1C2872453F0}"/>
              </a:ext>
            </a:extLst>
          </p:cNvPr>
          <p:cNvSpPr>
            <a:spLocks noGrp="1"/>
          </p:cNvSpPr>
          <p:nvPr>
            <p:ph type="title"/>
          </p:nvPr>
        </p:nvSpPr>
        <p:spPr/>
        <p:txBody>
          <a:bodyPr/>
          <a:lstStyle/>
          <a:p>
            <a:r>
              <a:rPr lang="en-US" dirty="0"/>
              <a:t>Specifying Attributes with JSX</a:t>
            </a:r>
          </a:p>
        </p:txBody>
      </p:sp>
      <p:sp>
        <p:nvSpPr>
          <p:cNvPr id="5" name="Slide Number Placeholder 4">
            <a:extLst>
              <a:ext uri="{FF2B5EF4-FFF2-40B4-BE49-F238E27FC236}">
                <a16:creationId xmlns:a16="http://schemas.microsoft.com/office/drawing/2014/main" id="{8F023927-2B97-4745-9039-5C144754B419}"/>
              </a:ext>
            </a:extLst>
          </p:cNvPr>
          <p:cNvSpPr>
            <a:spLocks noGrp="1"/>
          </p:cNvSpPr>
          <p:nvPr>
            <p:ph type="sldNum" idx="12"/>
          </p:nvPr>
        </p:nvSpPr>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17</a:t>
            </a:fld>
            <a:endParaRPr lang="ja-JP" altLang="en-US"/>
          </a:p>
        </p:txBody>
      </p:sp>
      <p:sp>
        <p:nvSpPr>
          <p:cNvPr id="6" name="Rectangle 5">
            <a:extLst>
              <a:ext uri="{FF2B5EF4-FFF2-40B4-BE49-F238E27FC236}">
                <a16:creationId xmlns:a16="http://schemas.microsoft.com/office/drawing/2014/main" id="{7555A2B9-9C80-DA41-8004-1663A238B31B}"/>
              </a:ext>
            </a:extLst>
          </p:cNvPr>
          <p:cNvSpPr/>
          <p:nvPr/>
        </p:nvSpPr>
        <p:spPr>
          <a:xfrm>
            <a:off x="838200" y="1728825"/>
            <a:ext cx="6718506" cy="400110"/>
          </a:xfrm>
          <a:prstGeom prst="rect">
            <a:avLst/>
          </a:prstGeom>
        </p:spPr>
        <p:txBody>
          <a:bodyPr wrap="none">
            <a:spAutoFit/>
          </a:bodyPr>
          <a:lstStyle/>
          <a:p>
            <a:r>
              <a:rPr lang="en-US" sz="2000" dirty="0">
                <a:latin typeface="Arial" panose="020B0604020202020204" pitchFamily="34" charset="0"/>
                <a:cs typeface="Arial" panose="020B0604020202020204" pitchFamily="34" charset="0"/>
              </a:rPr>
              <a:t>You may use quotes to specify string literals as attributes:</a:t>
            </a:r>
            <a:endParaRPr lang="en-VN" sz="2000"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D0B5067A-D22F-654C-A5A5-38801288A579}"/>
              </a:ext>
            </a:extLst>
          </p:cNvPr>
          <p:cNvSpPr/>
          <p:nvPr/>
        </p:nvSpPr>
        <p:spPr>
          <a:xfrm>
            <a:off x="1660931" y="2264927"/>
            <a:ext cx="4217821" cy="369332"/>
          </a:xfrm>
          <a:prstGeom prst="rect">
            <a:avLst/>
          </a:prstGeom>
          <a:solidFill>
            <a:schemeClr val="bg1">
              <a:lumMod val="95000"/>
            </a:schemeClr>
          </a:solidFill>
        </p:spPr>
        <p:txBody>
          <a:bodyPr wrap="none">
            <a:spAutoFit/>
          </a:bodyPr>
          <a:lstStyle/>
          <a:p>
            <a:r>
              <a:rPr lang="en-US" sz="1800" dirty="0">
                <a:solidFill>
                  <a:srgbClr val="F2590C"/>
                </a:solidFill>
                <a:latin typeface="var(--font-monospace)"/>
              </a:rPr>
              <a:t>const</a:t>
            </a:r>
            <a:r>
              <a:rPr lang="en-US" sz="1800" dirty="0">
                <a:solidFill>
                  <a:srgbClr val="5C6773"/>
                </a:solidFill>
                <a:latin typeface="var(--font-monospace)"/>
              </a:rPr>
              <a:t> element = &lt;div </a:t>
            </a:r>
            <a:r>
              <a:rPr lang="en-US" sz="1800" dirty="0" err="1">
                <a:solidFill>
                  <a:srgbClr val="5C6773"/>
                </a:solidFill>
                <a:latin typeface="var(--font-monospace)"/>
              </a:rPr>
              <a:t>tabIndex</a:t>
            </a:r>
            <a:r>
              <a:rPr lang="en-US" sz="1800" dirty="0">
                <a:solidFill>
                  <a:srgbClr val="5C6773"/>
                </a:solidFill>
                <a:latin typeface="var(--font-monospace)"/>
              </a:rPr>
              <a:t>=</a:t>
            </a:r>
            <a:r>
              <a:rPr lang="en-US" sz="1800" dirty="0">
                <a:solidFill>
                  <a:srgbClr val="86B300"/>
                </a:solidFill>
                <a:latin typeface="var(--font-monospace)"/>
              </a:rPr>
              <a:t>"0"</a:t>
            </a:r>
            <a:r>
              <a:rPr lang="en-US" sz="1800" dirty="0">
                <a:solidFill>
                  <a:srgbClr val="5C6773"/>
                </a:solidFill>
                <a:latin typeface="var(--font-monospace)"/>
              </a:rPr>
              <a:t>&gt;&lt;/div&gt;;</a:t>
            </a:r>
          </a:p>
        </p:txBody>
      </p:sp>
      <p:sp>
        <p:nvSpPr>
          <p:cNvPr id="8" name="Rectangle 7">
            <a:extLst>
              <a:ext uri="{FF2B5EF4-FFF2-40B4-BE49-F238E27FC236}">
                <a16:creationId xmlns:a16="http://schemas.microsoft.com/office/drawing/2014/main" id="{E088E15C-1087-0B4C-8E59-10FDE9196FD3}"/>
              </a:ext>
            </a:extLst>
          </p:cNvPr>
          <p:cNvSpPr/>
          <p:nvPr/>
        </p:nvSpPr>
        <p:spPr>
          <a:xfrm>
            <a:off x="838200" y="2965146"/>
            <a:ext cx="9297738" cy="400110"/>
          </a:xfrm>
          <a:prstGeom prst="rect">
            <a:avLst/>
          </a:prstGeom>
        </p:spPr>
        <p:txBody>
          <a:bodyPr wrap="none">
            <a:spAutoFit/>
          </a:bodyPr>
          <a:lstStyle/>
          <a:p>
            <a:r>
              <a:rPr lang="en-US" sz="2000" dirty="0">
                <a:latin typeface="Arial" panose="020B0604020202020204" pitchFamily="34" charset="0"/>
                <a:cs typeface="Arial" panose="020B0604020202020204" pitchFamily="34" charset="0"/>
              </a:rPr>
              <a:t>You may also use curly braces to embed a JavaScript expression in an attribute:</a:t>
            </a:r>
            <a:endParaRPr lang="en-VN" sz="20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3E43B563-772C-BB4A-8823-35C4D0F0AFCE}"/>
              </a:ext>
            </a:extLst>
          </p:cNvPr>
          <p:cNvSpPr/>
          <p:nvPr/>
        </p:nvSpPr>
        <p:spPr>
          <a:xfrm>
            <a:off x="1660931" y="3460370"/>
            <a:ext cx="4974439" cy="369332"/>
          </a:xfrm>
          <a:prstGeom prst="rect">
            <a:avLst/>
          </a:prstGeom>
          <a:solidFill>
            <a:schemeClr val="bg1">
              <a:lumMod val="95000"/>
            </a:schemeClr>
          </a:solidFill>
        </p:spPr>
        <p:txBody>
          <a:bodyPr wrap="none">
            <a:spAutoFit/>
          </a:bodyPr>
          <a:lstStyle/>
          <a:p>
            <a:r>
              <a:rPr lang="en-US" sz="1800" dirty="0">
                <a:solidFill>
                  <a:srgbClr val="F2590C"/>
                </a:solidFill>
                <a:latin typeface="var(--font-monospace)"/>
              </a:rPr>
              <a:t>const</a:t>
            </a:r>
            <a:r>
              <a:rPr lang="en-US" sz="1800" dirty="0">
                <a:solidFill>
                  <a:srgbClr val="5C6773"/>
                </a:solidFill>
                <a:latin typeface="var(--font-monospace)"/>
              </a:rPr>
              <a:t> element = &lt;</a:t>
            </a:r>
            <a:r>
              <a:rPr lang="en-US" sz="1800" dirty="0" err="1">
                <a:solidFill>
                  <a:srgbClr val="5C6773"/>
                </a:solidFill>
                <a:latin typeface="var(--font-monospace)"/>
              </a:rPr>
              <a:t>img</a:t>
            </a:r>
            <a:r>
              <a:rPr lang="en-US" sz="1800" dirty="0">
                <a:solidFill>
                  <a:srgbClr val="5C6773"/>
                </a:solidFill>
                <a:latin typeface="var(--font-monospace)"/>
              </a:rPr>
              <a:t> </a:t>
            </a:r>
            <a:r>
              <a:rPr lang="en-US" sz="1800" dirty="0" err="1">
                <a:solidFill>
                  <a:srgbClr val="5C6773"/>
                </a:solidFill>
                <a:latin typeface="var(--font-monospace)"/>
              </a:rPr>
              <a:t>src</a:t>
            </a:r>
            <a:r>
              <a:rPr lang="en-US" sz="1800" dirty="0">
                <a:solidFill>
                  <a:srgbClr val="5C6773"/>
                </a:solidFill>
                <a:latin typeface="var(--font-monospace)"/>
              </a:rPr>
              <a:t>={</a:t>
            </a:r>
            <a:r>
              <a:rPr lang="en-US" sz="1800" dirty="0" err="1">
                <a:solidFill>
                  <a:srgbClr val="5C6773"/>
                </a:solidFill>
                <a:latin typeface="var(--font-monospace)"/>
              </a:rPr>
              <a:t>user.avatarUrl</a:t>
            </a:r>
            <a:r>
              <a:rPr lang="en-US" sz="1800" dirty="0">
                <a:solidFill>
                  <a:srgbClr val="5C6773"/>
                </a:solidFill>
                <a:latin typeface="var(--font-monospace)"/>
              </a:rPr>
              <a:t>}&gt;&lt;/</a:t>
            </a:r>
            <a:r>
              <a:rPr lang="en-US" sz="1800" dirty="0" err="1">
                <a:solidFill>
                  <a:srgbClr val="5C6773"/>
                </a:solidFill>
                <a:latin typeface="var(--font-monospace)"/>
              </a:rPr>
              <a:t>img</a:t>
            </a:r>
            <a:r>
              <a:rPr lang="en-US" sz="1800" dirty="0">
                <a:solidFill>
                  <a:srgbClr val="5C6773"/>
                </a:solidFill>
                <a:latin typeface="var(--font-monospace)"/>
              </a:rPr>
              <a:t>&gt;;</a:t>
            </a:r>
          </a:p>
        </p:txBody>
      </p:sp>
      <p:sp>
        <p:nvSpPr>
          <p:cNvPr id="11" name="Rectangle 10">
            <a:extLst>
              <a:ext uri="{FF2B5EF4-FFF2-40B4-BE49-F238E27FC236}">
                <a16:creationId xmlns:a16="http://schemas.microsoft.com/office/drawing/2014/main" id="{F113CA60-1BB3-4D45-82A9-54A032676276}"/>
              </a:ext>
            </a:extLst>
          </p:cNvPr>
          <p:cNvSpPr/>
          <p:nvPr/>
        </p:nvSpPr>
        <p:spPr>
          <a:xfrm>
            <a:off x="838199" y="4201467"/>
            <a:ext cx="10515600" cy="1015663"/>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Don’t put quotes around curly braces when embedding a JavaScript expression in an attribute. You should either use quotes (for string values) or curly braces (for expressions), but not both in the same attribute.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9371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D40D5-933F-584F-B534-3DE5FAD777C8}"/>
              </a:ext>
            </a:extLst>
          </p:cNvPr>
          <p:cNvSpPr>
            <a:spLocks noGrp="1"/>
          </p:cNvSpPr>
          <p:nvPr>
            <p:ph type="title"/>
          </p:nvPr>
        </p:nvSpPr>
        <p:spPr/>
        <p:txBody>
          <a:bodyPr/>
          <a:lstStyle/>
          <a:p>
            <a:r>
              <a:rPr lang="en-US" dirty="0"/>
              <a:t>Specifying Children with JSX</a:t>
            </a:r>
            <a:endParaRPr lang="en-VN" dirty="0"/>
          </a:p>
        </p:txBody>
      </p:sp>
      <p:sp>
        <p:nvSpPr>
          <p:cNvPr id="4" name="Slide Number Placeholder 3">
            <a:extLst>
              <a:ext uri="{FF2B5EF4-FFF2-40B4-BE49-F238E27FC236}">
                <a16:creationId xmlns:a16="http://schemas.microsoft.com/office/drawing/2014/main" id="{96ED2916-3805-B64E-8BDB-B6AC1226E39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Rectangle 2">
            <a:extLst>
              <a:ext uri="{FF2B5EF4-FFF2-40B4-BE49-F238E27FC236}">
                <a16:creationId xmlns:a16="http://schemas.microsoft.com/office/drawing/2014/main" id="{3D508FAE-E627-B84A-A70E-41F4AC9162BA}"/>
              </a:ext>
            </a:extLst>
          </p:cNvPr>
          <p:cNvSpPr/>
          <p:nvPr/>
        </p:nvSpPr>
        <p:spPr>
          <a:xfrm>
            <a:off x="838200" y="1818271"/>
            <a:ext cx="7420621" cy="400110"/>
          </a:xfrm>
          <a:prstGeom prst="rect">
            <a:avLst/>
          </a:prstGeom>
        </p:spPr>
        <p:txBody>
          <a:bodyPr wrap="none">
            <a:spAutoFit/>
          </a:bodyPr>
          <a:lstStyle/>
          <a:p>
            <a:r>
              <a:rPr lang="en-US" sz="2000" dirty="0">
                <a:latin typeface="Arial" panose="020B0604020202020204" pitchFamily="34" charset="0"/>
                <a:cs typeface="Arial" panose="020B0604020202020204" pitchFamily="34" charset="0"/>
              </a:rPr>
              <a:t>If a tag is empty, you may close it immediately with </a:t>
            </a:r>
            <a:r>
              <a:rPr lang="en-US" sz="2000" dirty="0">
                <a:highlight>
                  <a:srgbClr val="FFFF00"/>
                </a:highlight>
                <a:latin typeface="Arial" panose="020B0604020202020204" pitchFamily="34" charset="0"/>
                <a:cs typeface="Arial" panose="020B0604020202020204" pitchFamily="34" charset="0"/>
              </a:rPr>
              <a:t>/&gt;</a:t>
            </a:r>
            <a:r>
              <a:rPr lang="en-US" sz="2000" dirty="0">
                <a:latin typeface="Arial" panose="020B0604020202020204" pitchFamily="34" charset="0"/>
                <a:cs typeface="Arial" panose="020B0604020202020204" pitchFamily="34" charset="0"/>
              </a:rPr>
              <a:t>, like XML:</a:t>
            </a:r>
            <a:endParaRPr lang="en-VN" sz="2000"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DDFACBF9-CB8C-A24C-B774-310536C799C4}"/>
              </a:ext>
            </a:extLst>
          </p:cNvPr>
          <p:cNvSpPr/>
          <p:nvPr/>
        </p:nvSpPr>
        <p:spPr>
          <a:xfrm>
            <a:off x="1493458" y="2349931"/>
            <a:ext cx="4450257" cy="369332"/>
          </a:xfrm>
          <a:prstGeom prst="rect">
            <a:avLst/>
          </a:prstGeom>
          <a:solidFill>
            <a:schemeClr val="bg1">
              <a:lumMod val="95000"/>
            </a:schemeClr>
          </a:solidFill>
        </p:spPr>
        <p:txBody>
          <a:bodyPr wrap="none">
            <a:spAutoFit/>
          </a:bodyPr>
          <a:lstStyle/>
          <a:p>
            <a:r>
              <a:rPr lang="en-US" sz="1800" dirty="0">
                <a:solidFill>
                  <a:srgbClr val="F2590C"/>
                </a:solidFill>
                <a:latin typeface="var(--font-monospace)"/>
              </a:rPr>
              <a:t>const</a:t>
            </a:r>
            <a:r>
              <a:rPr lang="en-US" sz="1800" dirty="0">
                <a:solidFill>
                  <a:srgbClr val="5C6773"/>
                </a:solidFill>
                <a:latin typeface="var(--font-monospace)"/>
              </a:rPr>
              <a:t> element = &lt;</a:t>
            </a:r>
            <a:r>
              <a:rPr lang="en-US" sz="1800" dirty="0" err="1">
                <a:solidFill>
                  <a:srgbClr val="5C6773"/>
                </a:solidFill>
                <a:latin typeface="var(--font-monospace)"/>
              </a:rPr>
              <a:t>img</a:t>
            </a:r>
            <a:r>
              <a:rPr lang="en-US" sz="1800" dirty="0">
                <a:solidFill>
                  <a:srgbClr val="5C6773"/>
                </a:solidFill>
                <a:latin typeface="var(--font-monospace)"/>
              </a:rPr>
              <a:t> </a:t>
            </a:r>
            <a:r>
              <a:rPr lang="en-US" sz="1800" dirty="0" err="1">
                <a:solidFill>
                  <a:srgbClr val="5C6773"/>
                </a:solidFill>
                <a:latin typeface="var(--font-monospace)"/>
              </a:rPr>
              <a:t>src</a:t>
            </a:r>
            <a:r>
              <a:rPr lang="en-US" sz="1800" dirty="0">
                <a:solidFill>
                  <a:srgbClr val="5C6773"/>
                </a:solidFill>
                <a:latin typeface="var(--font-monospace)"/>
              </a:rPr>
              <a:t>={</a:t>
            </a:r>
            <a:r>
              <a:rPr lang="en-US" sz="1800" dirty="0" err="1">
                <a:solidFill>
                  <a:srgbClr val="5C6773"/>
                </a:solidFill>
                <a:latin typeface="var(--font-monospace)"/>
              </a:rPr>
              <a:t>user.avatarUrl</a:t>
            </a:r>
            <a:r>
              <a:rPr lang="en-US" sz="1800" dirty="0">
                <a:solidFill>
                  <a:srgbClr val="5C6773"/>
                </a:solidFill>
                <a:latin typeface="var(--font-monospace)"/>
              </a:rPr>
              <a:t>} /&gt;;</a:t>
            </a:r>
          </a:p>
        </p:txBody>
      </p:sp>
      <p:sp>
        <p:nvSpPr>
          <p:cNvPr id="8" name="Rectangle 7">
            <a:extLst>
              <a:ext uri="{FF2B5EF4-FFF2-40B4-BE49-F238E27FC236}">
                <a16:creationId xmlns:a16="http://schemas.microsoft.com/office/drawing/2014/main" id="{A94E9C57-E1B4-354E-A79F-313385F43DE3}"/>
              </a:ext>
            </a:extLst>
          </p:cNvPr>
          <p:cNvSpPr/>
          <p:nvPr/>
        </p:nvSpPr>
        <p:spPr>
          <a:xfrm>
            <a:off x="838200" y="2996143"/>
            <a:ext cx="3703258" cy="400110"/>
          </a:xfrm>
          <a:prstGeom prst="rect">
            <a:avLst/>
          </a:prstGeom>
        </p:spPr>
        <p:txBody>
          <a:bodyPr wrap="none">
            <a:spAutoFit/>
          </a:bodyPr>
          <a:lstStyle/>
          <a:p>
            <a:r>
              <a:rPr lang="en-US" sz="2000" dirty="0">
                <a:latin typeface="Arial" panose="020B0604020202020204" pitchFamily="34" charset="0"/>
                <a:cs typeface="Arial" panose="020B0604020202020204" pitchFamily="34" charset="0"/>
              </a:rPr>
              <a:t>JSX tags may contain children:</a:t>
            </a:r>
            <a:endParaRPr lang="en-VN" sz="20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256C15CD-253D-F448-9B75-86B2EC26187F}"/>
              </a:ext>
            </a:extLst>
          </p:cNvPr>
          <p:cNvSpPr/>
          <p:nvPr/>
        </p:nvSpPr>
        <p:spPr>
          <a:xfrm>
            <a:off x="1493458" y="3673133"/>
            <a:ext cx="6096000" cy="1754326"/>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element = (</a:t>
            </a:r>
          </a:p>
          <a:p>
            <a:r>
              <a:rPr lang="en-US" sz="1800" dirty="0">
                <a:solidFill>
                  <a:srgbClr val="5C6773"/>
                </a:solidFill>
                <a:latin typeface="var(--font-monospace)"/>
              </a:rPr>
              <a:t>  &lt;div&gt;</a:t>
            </a:r>
          </a:p>
          <a:p>
            <a:r>
              <a:rPr lang="en-US" sz="1800" dirty="0">
                <a:solidFill>
                  <a:srgbClr val="5C6773"/>
                </a:solidFill>
                <a:latin typeface="var(--font-monospace)"/>
              </a:rPr>
              <a:t>    &lt;h1&gt;</a:t>
            </a:r>
            <a:r>
              <a:rPr lang="en-US" sz="1800" dirty="0">
                <a:solidFill>
                  <a:srgbClr val="41A6D9"/>
                </a:solidFill>
                <a:latin typeface="var(--font-monospace)"/>
              </a:rPr>
              <a:t>Hello</a:t>
            </a:r>
            <a:r>
              <a:rPr lang="en-US" sz="1800" dirty="0">
                <a:solidFill>
                  <a:srgbClr val="5C6773"/>
                </a:solidFill>
                <a:latin typeface="var(--font-monospace)"/>
              </a:rPr>
              <a:t>!&lt;/h1&gt;</a:t>
            </a:r>
          </a:p>
          <a:p>
            <a:r>
              <a:rPr lang="en-US" sz="1800" dirty="0">
                <a:solidFill>
                  <a:srgbClr val="5C6773"/>
                </a:solidFill>
                <a:latin typeface="var(--font-monospace)"/>
              </a:rPr>
              <a:t>    &lt;h2&gt;</a:t>
            </a:r>
            <a:r>
              <a:rPr lang="en-US" sz="1800" dirty="0">
                <a:solidFill>
                  <a:srgbClr val="41A6D9"/>
                </a:solidFill>
                <a:latin typeface="var(--font-monospace)"/>
              </a:rPr>
              <a:t>Good</a:t>
            </a:r>
            <a:r>
              <a:rPr lang="en-US" sz="1800" dirty="0">
                <a:solidFill>
                  <a:srgbClr val="5C6773"/>
                </a:solidFill>
                <a:latin typeface="var(--font-monospace)"/>
              </a:rPr>
              <a:t> to see you here.&lt;/h2&gt;</a:t>
            </a:r>
          </a:p>
          <a:p>
            <a:r>
              <a:rPr lang="en-US" sz="1800" dirty="0">
                <a:solidFill>
                  <a:srgbClr val="5C6773"/>
                </a:solidFill>
                <a:latin typeface="var(--font-monospace)"/>
              </a:rPr>
              <a:t>  &lt;/div&gt;</a:t>
            </a:r>
          </a:p>
          <a:p>
            <a:r>
              <a:rPr lang="en-US" sz="1800" dirty="0">
                <a:solidFill>
                  <a:srgbClr val="5C6773"/>
                </a:solidFill>
                <a:latin typeface="var(--font-monospace)"/>
              </a:rPr>
              <a:t>);</a:t>
            </a:r>
          </a:p>
        </p:txBody>
      </p:sp>
    </p:spTree>
    <p:extLst>
      <p:ext uri="{BB962C8B-B14F-4D97-AF65-F5344CB8AC3E}">
        <p14:creationId xmlns:p14="http://schemas.microsoft.com/office/powerpoint/2010/main" val="16919770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F478D19-CF97-4C19-847A-E1C2872453F0}"/>
              </a:ext>
            </a:extLst>
          </p:cNvPr>
          <p:cNvSpPr>
            <a:spLocks noGrp="1"/>
          </p:cNvSpPr>
          <p:nvPr>
            <p:ph type="title"/>
          </p:nvPr>
        </p:nvSpPr>
        <p:spPr/>
        <p:txBody>
          <a:bodyPr/>
          <a:lstStyle/>
          <a:p>
            <a:r>
              <a:rPr lang="en-US" dirty="0"/>
              <a:t>JSX Prevents Injection Attacks</a:t>
            </a:r>
          </a:p>
        </p:txBody>
      </p:sp>
      <p:sp>
        <p:nvSpPr>
          <p:cNvPr id="5" name="Slide Number Placeholder 4">
            <a:extLst>
              <a:ext uri="{FF2B5EF4-FFF2-40B4-BE49-F238E27FC236}">
                <a16:creationId xmlns:a16="http://schemas.microsoft.com/office/drawing/2014/main" id="{8F023927-2B97-4745-9039-5C144754B419}"/>
              </a:ext>
            </a:extLst>
          </p:cNvPr>
          <p:cNvSpPr>
            <a:spLocks noGrp="1"/>
          </p:cNvSpPr>
          <p:nvPr>
            <p:ph type="sldNum" idx="12"/>
          </p:nvPr>
        </p:nvSpPr>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19</a:t>
            </a:fld>
            <a:endParaRPr lang="ja-JP" altLang="en-US"/>
          </a:p>
        </p:txBody>
      </p:sp>
      <p:sp>
        <p:nvSpPr>
          <p:cNvPr id="6" name="Rectangle 5">
            <a:extLst>
              <a:ext uri="{FF2B5EF4-FFF2-40B4-BE49-F238E27FC236}">
                <a16:creationId xmlns:a16="http://schemas.microsoft.com/office/drawing/2014/main" id="{479BBDAF-5682-8E44-8DA0-7C673DED736E}"/>
              </a:ext>
            </a:extLst>
          </p:cNvPr>
          <p:cNvSpPr/>
          <p:nvPr/>
        </p:nvSpPr>
        <p:spPr>
          <a:xfrm>
            <a:off x="838200" y="1701321"/>
            <a:ext cx="4354077" cy="400110"/>
          </a:xfrm>
          <a:prstGeom prst="rect">
            <a:avLst/>
          </a:prstGeom>
        </p:spPr>
        <p:txBody>
          <a:bodyPr wrap="none">
            <a:spAutoFit/>
          </a:bodyPr>
          <a:lstStyle/>
          <a:p>
            <a:r>
              <a:rPr lang="en-US" sz="2000" dirty="0">
                <a:latin typeface="Arial" panose="020B0604020202020204" pitchFamily="34" charset="0"/>
                <a:cs typeface="Arial" panose="020B0604020202020204" pitchFamily="34" charset="0"/>
              </a:rPr>
              <a:t>It is safe to embed user input in JSX:</a:t>
            </a:r>
            <a:endParaRPr lang="en-VN" sz="2000"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2B840726-893B-CB40-8DB9-DCE4EBD73E80}"/>
              </a:ext>
            </a:extLst>
          </p:cNvPr>
          <p:cNvSpPr/>
          <p:nvPr/>
        </p:nvSpPr>
        <p:spPr>
          <a:xfrm>
            <a:off x="1141708" y="2346746"/>
            <a:ext cx="6096000" cy="923330"/>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title = </a:t>
            </a:r>
            <a:r>
              <a:rPr lang="en-US" sz="1800" dirty="0" err="1">
                <a:solidFill>
                  <a:srgbClr val="5C6773"/>
                </a:solidFill>
                <a:latin typeface="var(--font-monospace)"/>
              </a:rPr>
              <a:t>response.potentiallyMaliciousInput</a:t>
            </a:r>
            <a:r>
              <a:rPr lang="en-US" sz="1800" dirty="0">
                <a:solidFill>
                  <a:srgbClr val="5C6773"/>
                </a:solidFill>
                <a:latin typeface="var(--font-monospace)"/>
              </a:rPr>
              <a:t>;</a:t>
            </a:r>
          </a:p>
          <a:p>
            <a:r>
              <a:rPr lang="en-US" sz="1800" i="1" dirty="0">
                <a:solidFill>
                  <a:srgbClr val="ABB0B6"/>
                </a:solidFill>
                <a:latin typeface="var(--font-monospace)"/>
              </a:rPr>
              <a:t>// This is safe:</a:t>
            </a:r>
            <a:endParaRPr lang="en-US" sz="1800" dirty="0">
              <a:solidFill>
                <a:srgbClr val="5C6773"/>
              </a:solidFill>
              <a:latin typeface="var(--font-monospace)"/>
            </a:endParaRPr>
          </a:p>
          <a:p>
            <a:r>
              <a:rPr lang="en-US" sz="1800" dirty="0">
                <a:solidFill>
                  <a:srgbClr val="F2590C"/>
                </a:solidFill>
                <a:latin typeface="var(--font-monospace)"/>
              </a:rPr>
              <a:t>const</a:t>
            </a:r>
            <a:r>
              <a:rPr lang="en-US" sz="1800" dirty="0">
                <a:solidFill>
                  <a:srgbClr val="5C6773"/>
                </a:solidFill>
                <a:latin typeface="var(--font-monospace)"/>
              </a:rPr>
              <a:t> element = &lt;h1&gt;{title}&lt;/h1&gt;;</a:t>
            </a:r>
          </a:p>
        </p:txBody>
      </p:sp>
      <p:sp>
        <p:nvSpPr>
          <p:cNvPr id="8" name="Rectangle 7">
            <a:extLst>
              <a:ext uri="{FF2B5EF4-FFF2-40B4-BE49-F238E27FC236}">
                <a16:creationId xmlns:a16="http://schemas.microsoft.com/office/drawing/2014/main" id="{28331C5C-CAE6-4042-A16A-4B3B4B6CEACB}"/>
              </a:ext>
            </a:extLst>
          </p:cNvPr>
          <p:cNvSpPr/>
          <p:nvPr/>
        </p:nvSpPr>
        <p:spPr>
          <a:xfrm>
            <a:off x="838199" y="3759842"/>
            <a:ext cx="10515599" cy="1015663"/>
          </a:xfrm>
          <a:prstGeom prst="rect">
            <a:avLst/>
          </a:prstGeom>
        </p:spPr>
        <p:txBody>
          <a:bodyPr wrap="square">
            <a:spAutoFit/>
          </a:bodyPr>
          <a:lstStyle/>
          <a:p>
            <a:r>
              <a:rPr lang="en-US" sz="2000" dirty="0">
                <a:latin typeface="-apple-system"/>
              </a:rPr>
              <a:t>By default, React DOM </a:t>
            </a:r>
            <a:r>
              <a:rPr lang="en-US" sz="2000" dirty="0">
                <a:solidFill>
                  <a:srgbClr val="1A1A1A"/>
                </a:solidFill>
                <a:latin typeface="-apple-system"/>
                <a:hlinkClick r:id="rId3"/>
              </a:rPr>
              <a:t>escapes</a:t>
            </a:r>
            <a:r>
              <a:rPr lang="en-US" sz="2000" dirty="0">
                <a:latin typeface="-apple-system"/>
              </a:rPr>
              <a:t> any values embedded in JSX before rendering them. Thus it ensures that you can never inject anything that’s not explicitly written in your application. Everything is converted to a string before being rendered. This helps prevent </a:t>
            </a:r>
            <a:r>
              <a:rPr lang="en-US" sz="2000" dirty="0">
                <a:solidFill>
                  <a:srgbClr val="1A1A1A"/>
                </a:solidFill>
                <a:latin typeface="-apple-system"/>
                <a:hlinkClick r:id="rId4"/>
              </a:rPr>
              <a:t>XSS (cross-site-scripting)</a:t>
            </a:r>
            <a:r>
              <a:rPr lang="en-US" sz="2000" dirty="0">
                <a:latin typeface="-apple-system"/>
              </a:rPr>
              <a:t> attacks.</a:t>
            </a:r>
            <a:endParaRPr lang="en-VN" sz="2000" dirty="0"/>
          </a:p>
        </p:txBody>
      </p:sp>
    </p:spTree>
    <p:extLst>
      <p:ext uri="{BB962C8B-B14F-4D97-AF65-F5344CB8AC3E}">
        <p14:creationId xmlns:p14="http://schemas.microsoft.com/office/powerpoint/2010/main" val="772549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FECD492-1FF9-3640-AFC4-9867F639BDCB}"/>
              </a:ext>
            </a:extLst>
          </p:cNvPr>
          <p:cNvSpPr>
            <a:spLocks noGrp="1"/>
          </p:cNvSpPr>
          <p:nvPr>
            <p:ph type="title"/>
          </p:nvPr>
        </p:nvSpPr>
        <p:spPr/>
        <p:txBody>
          <a:bodyPr/>
          <a:lstStyle/>
          <a:p>
            <a:r>
              <a:rPr lang="en-VN" dirty="0"/>
              <a:t>Lesson 2</a:t>
            </a:r>
          </a:p>
        </p:txBody>
      </p:sp>
      <p:sp>
        <p:nvSpPr>
          <p:cNvPr id="5" name="Text Placeholder 4">
            <a:extLst>
              <a:ext uri="{FF2B5EF4-FFF2-40B4-BE49-F238E27FC236}">
                <a16:creationId xmlns:a16="http://schemas.microsoft.com/office/drawing/2014/main" id="{95742053-C6D6-8248-9870-4FF523ABF8C3}"/>
              </a:ext>
            </a:extLst>
          </p:cNvPr>
          <p:cNvSpPr>
            <a:spLocks noGrp="1"/>
          </p:cNvSpPr>
          <p:nvPr>
            <p:ph type="body" idx="1"/>
          </p:nvPr>
        </p:nvSpPr>
        <p:spPr/>
        <p:txBody>
          <a:bodyPr/>
          <a:lstStyle/>
          <a:p>
            <a:r>
              <a:rPr lang="en-VN" dirty="0"/>
              <a:t>Hello word</a:t>
            </a:r>
          </a:p>
          <a:p>
            <a:r>
              <a:rPr lang="en-VN" dirty="0"/>
              <a:t>JSX</a:t>
            </a:r>
          </a:p>
          <a:p>
            <a:r>
              <a:rPr lang="en-VN" dirty="0"/>
              <a:t>Redering elements</a:t>
            </a:r>
          </a:p>
        </p:txBody>
      </p:sp>
      <p:sp>
        <p:nvSpPr>
          <p:cNvPr id="2" name="Slide Number Placeholder 1">
            <a:extLst>
              <a:ext uri="{FF2B5EF4-FFF2-40B4-BE49-F238E27FC236}">
                <a16:creationId xmlns:a16="http://schemas.microsoft.com/office/drawing/2014/main" id="{AAF4EE8F-063D-C148-8EF9-3F8CAAA12A2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pic>
        <p:nvPicPr>
          <p:cNvPr id="7" name="Picture 6">
            <a:extLst>
              <a:ext uri="{FF2B5EF4-FFF2-40B4-BE49-F238E27FC236}">
                <a16:creationId xmlns:a16="http://schemas.microsoft.com/office/drawing/2014/main" id="{98CFCE00-4ADA-9A42-BE7C-DBE8095A48AA}"/>
              </a:ext>
            </a:extLst>
          </p:cNvPr>
          <p:cNvPicPr>
            <a:picLocks noChangeAspect="1"/>
          </p:cNvPicPr>
          <p:nvPr/>
        </p:nvPicPr>
        <p:blipFill>
          <a:blip r:embed="rId2"/>
          <a:stretch>
            <a:fillRect/>
          </a:stretch>
        </p:blipFill>
        <p:spPr>
          <a:xfrm>
            <a:off x="5796367" y="1695298"/>
            <a:ext cx="4537332" cy="3932354"/>
          </a:xfrm>
          <a:prstGeom prst="rect">
            <a:avLst/>
          </a:prstGeom>
        </p:spPr>
      </p:pic>
    </p:spTree>
    <p:extLst>
      <p:ext uri="{BB962C8B-B14F-4D97-AF65-F5344CB8AC3E}">
        <p14:creationId xmlns:p14="http://schemas.microsoft.com/office/powerpoint/2010/main" val="31205886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90AA6-DCB5-4F44-94FD-D37A55C75511}"/>
              </a:ext>
            </a:extLst>
          </p:cNvPr>
          <p:cNvSpPr>
            <a:spLocks noGrp="1"/>
          </p:cNvSpPr>
          <p:nvPr>
            <p:ph type="title"/>
          </p:nvPr>
        </p:nvSpPr>
        <p:spPr/>
        <p:txBody>
          <a:bodyPr/>
          <a:lstStyle/>
          <a:p>
            <a:r>
              <a:rPr lang="en-US" dirty="0"/>
              <a:t>JSX Represents Objects</a:t>
            </a:r>
            <a:endParaRPr lang="en-VN" dirty="0"/>
          </a:p>
        </p:txBody>
      </p:sp>
      <p:sp>
        <p:nvSpPr>
          <p:cNvPr id="4" name="Slide Number Placeholder 3">
            <a:extLst>
              <a:ext uri="{FF2B5EF4-FFF2-40B4-BE49-F238E27FC236}">
                <a16:creationId xmlns:a16="http://schemas.microsoft.com/office/drawing/2014/main" id="{C8B09FFE-5F06-D24D-A4C3-A4CEC34DA34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3" name="Rectangle 2">
            <a:extLst>
              <a:ext uri="{FF2B5EF4-FFF2-40B4-BE49-F238E27FC236}">
                <a16:creationId xmlns:a16="http://schemas.microsoft.com/office/drawing/2014/main" id="{B5953BAD-FE1E-9247-BB0A-1AE72E61DE99}"/>
              </a:ext>
            </a:extLst>
          </p:cNvPr>
          <p:cNvSpPr/>
          <p:nvPr/>
        </p:nvSpPr>
        <p:spPr>
          <a:xfrm>
            <a:off x="838200" y="1701321"/>
            <a:ext cx="9545664" cy="707886"/>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Babel compiles JSX down to </a:t>
            </a:r>
            <a:r>
              <a:rPr lang="en-US" sz="2000" dirty="0" err="1">
                <a:highlight>
                  <a:srgbClr val="FFFF00"/>
                </a:highlight>
                <a:latin typeface="Arial" panose="020B0604020202020204" pitchFamily="34" charset="0"/>
                <a:cs typeface="Arial" panose="020B0604020202020204" pitchFamily="34" charset="0"/>
              </a:rPr>
              <a:t>React.createElement</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calls.</a:t>
            </a:r>
          </a:p>
          <a:p>
            <a:r>
              <a:rPr lang="en-US" sz="2000" dirty="0">
                <a:latin typeface="Arial" panose="020B0604020202020204" pitchFamily="34" charset="0"/>
                <a:cs typeface="Arial" panose="020B0604020202020204" pitchFamily="34" charset="0"/>
              </a:rPr>
              <a:t>These two examples are identical:</a:t>
            </a:r>
          </a:p>
        </p:txBody>
      </p:sp>
      <p:sp>
        <p:nvSpPr>
          <p:cNvPr id="9" name="Rectangle 8">
            <a:extLst>
              <a:ext uri="{FF2B5EF4-FFF2-40B4-BE49-F238E27FC236}">
                <a16:creationId xmlns:a16="http://schemas.microsoft.com/office/drawing/2014/main" id="{1823AF6A-B033-5949-88C9-BEAA90F206DB}"/>
              </a:ext>
            </a:extLst>
          </p:cNvPr>
          <p:cNvSpPr/>
          <p:nvPr/>
        </p:nvSpPr>
        <p:spPr>
          <a:xfrm>
            <a:off x="1420678" y="2551507"/>
            <a:ext cx="6096000" cy="1477328"/>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element = (</a:t>
            </a:r>
          </a:p>
          <a:p>
            <a:r>
              <a:rPr lang="en-US" sz="1800" dirty="0">
                <a:solidFill>
                  <a:srgbClr val="5C6773"/>
                </a:solidFill>
                <a:latin typeface="var(--font-monospace)"/>
              </a:rPr>
              <a:t>  &lt;h1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"greeting"</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a:solidFill>
                  <a:srgbClr val="41A6D9"/>
                </a:solidFill>
                <a:latin typeface="var(--font-monospace)"/>
              </a:rPr>
              <a:t>Hello</a:t>
            </a:r>
            <a:r>
              <a:rPr lang="en-US" sz="1800" dirty="0">
                <a:solidFill>
                  <a:srgbClr val="5C6773"/>
                </a:solidFill>
                <a:latin typeface="var(--font-monospace)"/>
              </a:rPr>
              <a:t>, world!</a:t>
            </a:r>
          </a:p>
          <a:p>
            <a:r>
              <a:rPr lang="en-US" sz="1800" dirty="0">
                <a:solidFill>
                  <a:srgbClr val="5C6773"/>
                </a:solidFill>
                <a:latin typeface="var(--font-monospace)"/>
              </a:rPr>
              <a:t>  &lt;/h1&gt;</a:t>
            </a:r>
          </a:p>
          <a:p>
            <a:r>
              <a:rPr lang="en-US" sz="1800" dirty="0">
                <a:solidFill>
                  <a:srgbClr val="5C6773"/>
                </a:solidFill>
                <a:latin typeface="var(--font-monospace)"/>
              </a:rPr>
              <a:t>);</a:t>
            </a:r>
          </a:p>
        </p:txBody>
      </p:sp>
      <p:sp>
        <p:nvSpPr>
          <p:cNvPr id="10" name="Rectangle 9">
            <a:extLst>
              <a:ext uri="{FF2B5EF4-FFF2-40B4-BE49-F238E27FC236}">
                <a16:creationId xmlns:a16="http://schemas.microsoft.com/office/drawing/2014/main" id="{E8D7BAB2-A19C-6449-A03E-B91807D1A9F2}"/>
              </a:ext>
            </a:extLst>
          </p:cNvPr>
          <p:cNvSpPr/>
          <p:nvPr/>
        </p:nvSpPr>
        <p:spPr>
          <a:xfrm>
            <a:off x="1420678" y="4571903"/>
            <a:ext cx="6096000" cy="1477328"/>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element = </a:t>
            </a:r>
            <a:r>
              <a:rPr lang="en-US" sz="1800" dirty="0" err="1">
                <a:solidFill>
                  <a:srgbClr val="41A6D9"/>
                </a:solidFill>
                <a:latin typeface="var(--font-monospace)"/>
              </a:rPr>
              <a:t>React</a:t>
            </a:r>
            <a:r>
              <a:rPr lang="en-US" sz="1800" dirty="0" err="1">
                <a:solidFill>
                  <a:srgbClr val="5C6773"/>
                </a:solidFill>
                <a:latin typeface="var(--font-monospace)"/>
              </a:rPr>
              <a:t>.createElement</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86B300"/>
                </a:solidFill>
                <a:latin typeface="var(--font-monospace)"/>
              </a:rPr>
              <a:t>'h1'</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className</a:t>
            </a:r>
            <a:r>
              <a:rPr lang="en-US" sz="1800" dirty="0">
                <a:solidFill>
                  <a:srgbClr val="5C6773"/>
                </a:solidFill>
                <a:latin typeface="var(--font-monospace)"/>
              </a:rPr>
              <a:t>: </a:t>
            </a:r>
            <a:r>
              <a:rPr lang="en-US" sz="1800" dirty="0">
                <a:solidFill>
                  <a:srgbClr val="86B300"/>
                </a:solidFill>
                <a:latin typeface="var(--font-monospace)"/>
              </a:rPr>
              <a:t>'greeting'</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86B300"/>
                </a:solidFill>
                <a:latin typeface="var(--font-monospace)"/>
              </a:rPr>
              <a:t>'Hello, world!'</a:t>
            </a:r>
            <a:endParaRPr lang="en-US" sz="1800" dirty="0">
              <a:solidFill>
                <a:srgbClr val="5C6773"/>
              </a:solidFill>
              <a:latin typeface="var(--font-monospace)"/>
            </a:endParaRPr>
          </a:p>
          <a:p>
            <a:r>
              <a:rPr lang="en-US" sz="1800" dirty="0">
                <a:solidFill>
                  <a:srgbClr val="5C6773"/>
                </a:solidFill>
                <a:latin typeface="var(--font-monospace)"/>
              </a:rPr>
              <a:t>);</a:t>
            </a:r>
          </a:p>
        </p:txBody>
      </p:sp>
    </p:spTree>
    <p:extLst>
      <p:ext uri="{BB962C8B-B14F-4D97-AF65-F5344CB8AC3E}">
        <p14:creationId xmlns:p14="http://schemas.microsoft.com/office/powerpoint/2010/main" val="20696971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F023927-2B97-4745-9039-5C144754B419}"/>
              </a:ext>
            </a:extLst>
          </p:cNvPr>
          <p:cNvSpPr>
            <a:spLocks noGrp="1"/>
          </p:cNvSpPr>
          <p:nvPr>
            <p:ph type="sldNum" idx="12"/>
          </p:nvPr>
        </p:nvSpPr>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21</a:t>
            </a:fld>
            <a:endParaRPr lang="ja-JP" altLang="en-US"/>
          </a:p>
        </p:txBody>
      </p:sp>
      <p:sp>
        <p:nvSpPr>
          <p:cNvPr id="6" name="Rectangle 5">
            <a:extLst>
              <a:ext uri="{FF2B5EF4-FFF2-40B4-BE49-F238E27FC236}">
                <a16:creationId xmlns:a16="http://schemas.microsoft.com/office/drawing/2014/main" id="{95330A5F-9CE7-1C43-8936-8F3D461EBE71}"/>
              </a:ext>
            </a:extLst>
          </p:cNvPr>
          <p:cNvSpPr/>
          <p:nvPr/>
        </p:nvSpPr>
        <p:spPr>
          <a:xfrm>
            <a:off x="1064216" y="1385085"/>
            <a:ext cx="9924081" cy="707886"/>
          </a:xfrm>
          <a:prstGeom prst="rect">
            <a:avLst/>
          </a:prstGeom>
        </p:spPr>
        <p:txBody>
          <a:bodyPr wrap="square">
            <a:spAutoFit/>
          </a:bodyPr>
          <a:lstStyle/>
          <a:p>
            <a:r>
              <a:rPr lang="en-US" sz="2000" b="1" dirty="0" err="1">
                <a:latin typeface="Arial" panose="020B0604020202020204" pitchFamily="34" charset="0"/>
                <a:cs typeface="Arial" panose="020B0604020202020204" pitchFamily="34" charset="0"/>
              </a:rPr>
              <a:t>React.createElement</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performs a few checks to help you write bug-free code but essentially it creates an object like this:</a:t>
            </a:r>
            <a:endParaRPr lang="en-VN" sz="2000"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58F8B4D1-A646-E04B-9ED3-4C93EB22B009}"/>
              </a:ext>
            </a:extLst>
          </p:cNvPr>
          <p:cNvSpPr/>
          <p:nvPr/>
        </p:nvSpPr>
        <p:spPr>
          <a:xfrm>
            <a:off x="1513668" y="2288584"/>
            <a:ext cx="6096000" cy="2308324"/>
          </a:xfrm>
          <a:prstGeom prst="rect">
            <a:avLst/>
          </a:prstGeom>
          <a:solidFill>
            <a:schemeClr val="bg1">
              <a:lumMod val="95000"/>
            </a:schemeClr>
          </a:solidFill>
        </p:spPr>
        <p:txBody>
          <a:bodyPr>
            <a:spAutoFit/>
          </a:bodyPr>
          <a:lstStyle/>
          <a:p>
            <a:r>
              <a:rPr lang="en-US" sz="1800" i="1" dirty="0">
                <a:solidFill>
                  <a:srgbClr val="ABB0B6"/>
                </a:solidFill>
                <a:latin typeface="var(--font-monospace)"/>
              </a:rPr>
              <a:t>// Note: this structure is simplified</a:t>
            </a:r>
            <a:endParaRPr lang="en-US" sz="1800" dirty="0">
              <a:solidFill>
                <a:srgbClr val="5C6773"/>
              </a:solidFill>
              <a:latin typeface="var(--font-monospace)"/>
            </a:endParaRPr>
          </a:p>
          <a:p>
            <a:r>
              <a:rPr lang="en-US" sz="1800" dirty="0">
                <a:solidFill>
                  <a:srgbClr val="F2590C"/>
                </a:solidFill>
                <a:latin typeface="var(--font-monospace)"/>
              </a:rPr>
              <a:t>const</a:t>
            </a:r>
            <a:r>
              <a:rPr lang="en-US" sz="1800" dirty="0">
                <a:solidFill>
                  <a:srgbClr val="5C6773"/>
                </a:solidFill>
                <a:latin typeface="var(--font-monospace)"/>
              </a:rPr>
              <a:t> element = {</a:t>
            </a:r>
          </a:p>
          <a:p>
            <a:r>
              <a:rPr lang="en-US" sz="1800" dirty="0">
                <a:solidFill>
                  <a:srgbClr val="5C6773"/>
                </a:solidFill>
                <a:latin typeface="var(--font-monospace)"/>
              </a:rPr>
              <a:t>  type: </a:t>
            </a:r>
            <a:r>
              <a:rPr lang="en-US" sz="1800" dirty="0">
                <a:solidFill>
                  <a:srgbClr val="86B300"/>
                </a:solidFill>
                <a:latin typeface="var(--font-monospace)"/>
              </a:rPr>
              <a:t>'h1'</a:t>
            </a:r>
            <a:r>
              <a:rPr lang="en-US" sz="1800" dirty="0">
                <a:solidFill>
                  <a:srgbClr val="5C6773"/>
                </a:solidFill>
                <a:latin typeface="var(--font-monospace)"/>
              </a:rPr>
              <a:t>,</a:t>
            </a:r>
          </a:p>
          <a:p>
            <a:r>
              <a:rPr lang="en-US" sz="1800" dirty="0">
                <a:solidFill>
                  <a:srgbClr val="5C6773"/>
                </a:solidFill>
                <a:latin typeface="var(--font-monospace)"/>
              </a:rPr>
              <a:t>  props: {</a:t>
            </a:r>
          </a:p>
          <a:p>
            <a:r>
              <a:rPr lang="en-US" sz="1800" dirty="0">
                <a:solidFill>
                  <a:srgbClr val="5C6773"/>
                </a:solidFill>
                <a:latin typeface="var(--font-monospace)"/>
              </a:rPr>
              <a:t>    </a:t>
            </a:r>
            <a:r>
              <a:rPr lang="en-US" sz="1800" dirty="0" err="1">
                <a:solidFill>
                  <a:srgbClr val="5C6773"/>
                </a:solidFill>
                <a:latin typeface="var(--font-monospace)"/>
              </a:rPr>
              <a:t>className</a:t>
            </a:r>
            <a:r>
              <a:rPr lang="en-US" sz="1800" dirty="0">
                <a:solidFill>
                  <a:srgbClr val="5C6773"/>
                </a:solidFill>
                <a:latin typeface="var(--font-monospace)"/>
              </a:rPr>
              <a:t>: </a:t>
            </a:r>
            <a:r>
              <a:rPr lang="en-US" sz="1800" dirty="0">
                <a:solidFill>
                  <a:srgbClr val="86B300"/>
                </a:solidFill>
                <a:latin typeface="var(--font-monospace)"/>
              </a:rPr>
              <a:t>'greeting'</a:t>
            </a:r>
            <a:r>
              <a:rPr lang="en-US" sz="1800" dirty="0">
                <a:solidFill>
                  <a:srgbClr val="5C6773"/>
                </a:solidFill>
                <a:latin typeface="var(--font-monospace)"/>
              </a:rPr>
              <a:t>,</a:t>
            </a:r>
          </a:p>
          <a:p>
            <a:r>
              <a:rPr lang="en-US" sz="1800" dirty="0">
                <a:solidFill>
                  <a:srgbClr val="5C6773"/>
                </a:solidFill>
                <a:latin typeface="var(--font-monospace)"/>
              </a:rPr>
              <a:t>    children: </a:t>
            </a:r>
            <a:r>
              <a:rPr lang="en-US" sz="1800" dirty="0">
                <a:solidFill>
                  <a:srgbClr val="86B300"/>
                </a:solidFill>
                <a:latin typeface="var(--font-monospace)"/>
              </a:rPr>
              <a:t>'Hello, world!'</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8" name="Rectangle 7">
            <a:extLst>
              <a:ext uri="{FF2B5EF4-FFF2-40B4-BE49-F238E27FC236}">
                <a16:creationId xmlns:a16="http://schemas.microsoft.com/office/drawing/2014/main" id="{9D2850E0-6ACA-E947-8ADF-9C7A7815FF4A}"/>
              </a:ext>
            </a:extLst>
          </p:cNvPr>
          <p:cNvSpPr/>
          <p:nvPr/>
        </p:nvSpPr>
        <p:spPr>
          <a:xfrm>
            <a:off x="1064216" y="5103583"/>
            <a:ext cx="10289584" cy="1015663"/>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These objects are called “React elements”. You can think of them as descriptions of what you want to see on the screen. React reads these objects and uses them to construct the DOM and keep it up to date.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40211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B383A84-DACB-5442-B780-346D9F67294A}"/>
              </a:ext>
            </a:extLst>
          </p:cNvPr>
          <p:cNvSpPr>
            <a:spLocks noGrp="1"/>
          </p:cNvSpPr>
          <p:nvPr>
            <p:ph type="title"/>
          </p:nvPr>
        </p:nvSpPr>
        <p:spPr/>
        <p:txBody>
          <a:bodyPr/>
          <a:lstStyle/>
          <a:p>
            <a:r>
              <a:rPr lang="en-US" dirty="0"/>
              <a:t>Rendering Elements</a:t>
            </a:r>
            <a:endParaRPr lang="en-VN" dirty="0"/>
          </a:p>
        </p:txBody>
      </p:sp>
      <p:sp>
        <p:nvSpPr>
          <p:cNvPr id="6" name="Text Placeholder 5">
            <a:extLst>
              <a:ext uri="{FF2B5EF4-FFF2-40B4-BE49-F238E27FC236}">
                <a16:creationId xmlns:a16="http://schemas.microsoft.com/office/drawing/2014/main" id="{2F57A70E-B682-B44C-80F2-6488060F611F}"/>
              </a:ext>
            </a:extLst>
          </p:cNvPr>
          <p:cNvSpPr>
            <a:spLocks noGrp="1"/>
          </p:cNvSpPr>
          <p:nvPr>
            <p:ph type="body" idx="1"/>
          </p:nvPr>
        </p:nvSpPr>
        <p:spPr/>
        <p:txBody>
          <a:bodyPr/>
          <a:lstStyle/>
          <a:p>
            <a:endParaRPr lang="en-VN"/>
          </a:p>
        </p:txBody>
      </p:sp>
      <p:sp>
        <p:nvSpPr>
          <p:cNvPr id="4" name="Slide Number Placeholder 3">
            <a:extLst>
              <a:ext uri="{FF2B5EF4-FFF2-40B4-BE49-F238E27FC236}">
                <a16:creationId xmlns:a16="http://schemas.microsoft.com/office/drawing/2014/main" id="{1CC4213B-55AC-224D-A7C0-6802B542EA54}"/>
              </a:ext>
            </a:extLst>
          </p:cNvPr>
          <p:cNvSpPr>
            <a:spLocks noGrp="1"/>
          </p:cNvSpPr>
          <p:nvPr>
            <p:ph type="sldNum" idx="12"/>
          </p:nvPr>
        </p:nvSpPr>
        <p:spPr/>
        <p:txBody>
          <a:bodyPr/>
          <a:lstStyle/>
          <a:p>
            <a:fld id="{00000000-1234-1234-1234-123412341234}" type="slidenum">
              <a:rPr lang="en-US" altLang="ja-JP" smtClean="0"/>
              <a:pPr/>
              <a:t>22</a:t>
            </a:fld>
            <a:endParaRPr lang="ja-JP" altLang="en-US"/>
          </a:p>
        </p:txBody>
      </p:sp>
    </p:spTree>
    <p:extLst>
      <p:ext uri="{BB962C8B-B14F-4D97-AF65-F5344CB8AC3E}">
        <p14:creationId xmlns:p14="http://schemas.microsoft.com/office/powerpoint/2010/main" val="25611658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39361E9-F4AB-FE4E-A58C-7EFF3A7F088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4" name="Rectangle 3">
            <a:extLst>
              <a:ext uri="{FF2B5EF4-FFF2-40B4-BE49-F238E27FC236}">
                <a16:creationId xmlns:a16="http://schemas.microsoft.com/office/drawing/2014/main" id="{4102A695-62B3-E147-A96A-C890351DC23D}"/>
              </a:ext>
            </a:extLst>
          </p:cNvPr>
          <p:cNvSpPr/>
          <p:nvPr/>
        </p:nvSpPr>
        <p:spPr>
          <a:xfrm>
            <a:off x="1064217" y="1566944"/>
            <a:ext cx="8219268" cy="923330"/>
          </a:xfrm>
          <a:prstGeom prst="rect">
            <a:avLst/>
          </a:prstGeom>
        </p:spPr>
        <p:txBody>
          <a:bodyPr wrap="square">
            <a:spAutoFit/>
          </a:bodyPr>
          <a:lstStyle/>
          <a:p>
            <a:pPr>
              <a:spcBef>
                <a:spcPts val="600"/>
              </a:spcBef>
              <a:spcAft>
                <a:spcPts val="600"/>
              </a:spcAft>
            </a:pPr>
            <a:r>
              <a:rPr lang="en-US" sz="2400" dirty="0">
                <a:solidFill>
                  <a:srgbClr val="6D6D6D"/>
                </a:solidFill>
                <a:latin typeface="Arial" panose="020B0604020202020204" pitchFamily="34" charset="0"/>
                <a:cs typeface="Arial" panose="020B0604020202020204" pitchFamily="34" charset="0"/>
              </a:rPr>
              <a:t>Elements are the smallest building blocks of React apps.</a:t>
            </a:r>
          </a:p>
          <a:p>
            <a:pPr>
              <a:spcBef>
                <a:spcPts val="600"/>
              </a:spcBef>
              <a:spcAft>
                <a:spcPts val="600"/>
              </a:spcAft>
            </a:pPr>
            <a:r>
              <a:rPr lang="en-US" sz="2000" dirty="0">
                <a:latin typeface="Arial" panose="020B0604020202020204" pitchFamily="34" charset="0"/>
                <a:cs typeface="Arial" panose="020B0604020202020204" pitchFamily="34" charset="0"/>
              </a:rPr>
              <a:t>An element describes what you want to see on the screen:</a:t>
            </a:r>
          </a:p>
        </p:txBody>
      </p:sp>
      <p:sp>
        <p:nvSpPr>
          <p:cNvPr id="8" name="Rectangle 7">
            <a:extLst>
              <a:ext uri="{FF2B5EF4-FFF2-40B4-BE49-F238E27FC236}">
                <a16:creationId xmlns:a16="http://schemas.microsoft.com/office/drawing/2014/main" id="{AAA5D3BE-E4D8-224F-890A-75B8BB244B31}"/>
              </a:ext>
            </a:extLst>
          </p:cNvPr>
          <p:cNvSpPr/>
          <p:nvPr/>
        </p:nvSpPr>
        <p:spPr>
          <a:xfrm>
            <a:off x="1878693" y="2858756"/>
            <a:ext cx="3980577" cy="369332"/>
          </a:xfrm>
          <a:prstGeom prst="rect">
            <a:avLst/>
          </a:prstGeom>
          <a:solidFill>
            <a:schemeClr val="bg1">
              <a:lumMod val="95000"/>
            </a:schemeClr>
          </a:solidFill>
        </p:spPr>
        <p:txBody>
          <a:bodyPr wrap="none">
            <a:spAutoFit/>
          </a:bodyPr>
          <a:lstStyle/>
          <a:p>
            <a:r>
              <a:rPr lang="en-US" sz="1800" dirty="0">
                <a:solidFill>
                  <a:srgbClr val="F2590C"/>
                </a:solidFill>
                <a:latin typeface="var(--font-monospace)"/>
              </a:rPr>
              <a:t>const</a:t>
            </a:r>
            <a:r>
              <a:rPr lang="en-US" sz="1800" dirty="0">
                <a:solidFill>
                  <a:srgbClr val="5C6773"/>
                </a:solidFill>
                <a:latin typeface="var(--font-monospace)"/>
              </a:rPr>
              <a:t> element = &lt;h1&gt;</a:t>
            </a:r>
            <a:r>
              <a:rPr lang="en-US" sz="1800" dirty="0">
                <a:solidFill>
                  <a:srgbClr val="41A6D9"/>
                </a:solidFill>
                <a:latin typeface="var(--font-monospace)"/>
              </a:rPr>
              <a:t>Hello</a:t>
            </a:r>
            <a:r>
              <a:rPr lang="en-US" sz="1800" dirty="0">
                <a:solidFill>
                  <a:srgbClr val="5C6773"/>
                </a:solidFill>
                <a:latin typeface="var(--font-monospace)"/>
              </a:rPr>
              <a:t>, world&lt;/h1&gt;;</a:t>
            </a:r>
          </a:p>
        </p:txBody>
      </p:sp>
      <p:sp>
        <p:nvSpPr>
          <p:cNvPr id="9" name="Rectangle 8">
            <a:extLst>
              <a:ext uri="{FF2B5EF4-FFF2-40B4-BE49-F238E27FC236}">
                <a16:creationId xmlns:a16="http://schemas.microsoft.com/office/drawing/2014/main" id="{743938A0-F90F-FC41-8AE6-9488B93103CD}"/>
              </a:ext>
            </a:extLst>
          </p:cNvPr>
          <p:cNvSpPr/>
          <p:nvPr/>
        </p:nvSpPr>
        <p:spPr>
          <a:xfrm>
            <a:off x="1064217" y="3814578"/>
            <a:ext cx="10289583" cy="707886"/>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Unlike browser DOM elements, React elements are plain objects, and are cheap to create. React DOM takes care of updating the DOM to match the React elements.</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494736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EB1DA-220F-F54B-B686-1A10781F86E0}"/>
              </a:ext>
            </a:extLst>
          </p:cNvPr>
          <p:cNvSpPr>
            <a:spLocks noGrp="1"/>
          </p:cNvSpPr>
          <p:nvPr>
            <p:ph type="title"/>
          </p:nvPr>
        </p:nvSpPr>
        <p:spPr/>
        <p:txBody>
          <a:bodyPr/>
          <a:lstStyle/>
          <a:p>
            <a:r>
              <a:rPr lang="en-US" dirty="0"/>
              <a:t>Rendering an Element into the DOM</a:t>
            </a:r>
            <a:endParaRPr lang="en-VN" dirty="0"/>
          </a:p>
        </p:txBody>
      </p:sp>
      <p:sp>
        <p:nvSpPr>
          <p:cNvPr id="3" name="Slide Number Placeholder 2">
            <a:extLst>
              <a:ext uri="{FF2B5EF4-FFF2-40B4-BE49-F238E27FC236}">
                <a16:creationId xmlns:a16="http://schemas.microsoft.com/office/drawing/2014/main" id="{C0AE7B4B-D514-4745-A0FB-7DC7803CC29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7" name="Rectangle 6">
            <a:extLst>
              <a:ext uri="{FF2B5EF4-FFF2-40B4-BE49-F238E27FC236}">
                <a16:creationId xmlns:a16="http://schemas.microsoft.com/office/drawing/2014/main" id="{7B8EB7FE-FA45-E449-8BF7-A5F327A8EF40}"/>
              </a:ext>
            </a:extLst>
          </p:cNvPr>
          <p:cNvSpPr/>
          <p:nvPr/>
        </p:nvSpPr>
        <p:spPr>
          <a:xfrm>
            <a:off x="712923" y="1734563"/>
            <a:ext cx="6492483" cy="400110"/>
          </a:xfrm>
          <a:prstGeom prst="rect">
            <a:avLst/>
          </a:prstGeom>
        </p:spPr>
        <p:txBody>
          <a:bodyPr wrap="none">
            <a:spAutoFit/>
          </a:bodyPr>
          <a:lstStyle/>
          <a:p>
            <a:r>
              <a:rPr lang="en-US" sz="2000" dirty="0">
                <a:latin typeface="Arial" panose="020B0604020202020204" pitchFamily="34" charset="0"/>
                <a:cs typeface="Arial" panose="020B0604020202020204" pitchFamily="34" charset="0"/>
              </a:rPr>
              <a:t>Let’s say there is a &lt;div&gt; somewhere in your HTML file:</a:t>
            </a:r>
            <a:endParaRPr lang="en-VN" sz="2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EAF82615-9F85-2242-8197-0DB1BA3FDBEA}"/>
              </a:ext>
            </a:extLst>
          </p:cNvPr>
          <p:cNvSpPr/>
          <p:nvPr/>
        </p:nvSpPr>
        <p:spPr>
          <a:xfrm>
            <a:off x="1583576" y="2267723"/>
            <a:ext cx="2223686" cy="369332"/>
          </a:xfrm>
          <a:prstGeom prst="rect">
            <a:avLst/>
          </a:prstGeom>
          <a:solidFill>
            <a:schemeClr val="bg1">
              <a:lumMod val="95000"/>
            </a:schemeClr>
          </a:solidFill>
        </p:spPr>
        <p:txBody>
          <a:bodyPr wrap="none">
            <a:spAutoFit/>
          </a:bodyPr>
          <a:lstStyle/>
          <a:p>
            <a:r>
              <a:rPr lang="en-US" sz="1800" dirty="0">
                <a:solidFill>
                  <a:srgbClr val="5C6773"/>
                </a:solidFill>
                <a:latin typeface="var(--font-monospace)"/>
              </a:rPr>
              <a:t>&lt;div id=</a:t>
            </a:r>
            <a:r>
              <a:rPr lang="en-US" sz="1800" dirty="0">
                <a:solidFill>
                  <a:srgbClr val="86B300"/>
                </a:solidFill>
                <a:latin typeface="var(--font-monospace)"/>
              </a:rPr>
              <a:t>"root"</a:t>
            </a:r>
            <a:r>
              <a:rPr lang="en-US" sz="1800" dirty="0">
                <a:solidFill>
                  <a:srgbClr val="5C6773"/>
                </a:solidFill>
                <a:latin typeface="var(--font-monospace)"/>
              </a:rPr>
              <a:t>&gt;&lt;/div&gt;</a:t>
            </a:r>
          </a:p>
        </p:txBody>
      </p:sp>
      <p:sp>
        <p:nvSpPr>
          <p:cNvPr id="9" name="Rectangle 8">
            <a:extLst>
              <a:ext uri="{FF2B5EF4-FFF2-40B4-BE49-F238E27FC236}">
                <a16:creationId xmlns:a16="http://schemas.microsoft.com/office/drawing/2014/main" id="{D9A94BFD-2E77-7946-B736-CB8C52741D5A}"/>
              </a:ext>
            </a:extLst>
          </p:cNvPr>
          <p:cNvSpPr/>
          <p:nvPr/>
        </p:nvSpPr>
        <p:spPr>
          <a:xfrm>
            <a:off x="712922" y="2842767"/>
            <a:ext cx="10640877" cy="163121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 call this a “root” DOM node because everything inside it will be managed by React DOM.</a:t>
            </a:r>
          </a:p>
          <a:p>
            <a:pPr>
              <a:spcBef>
                <a:spcPts val="600"/>
              </a:spcBef>
              <a:spcAft>
                <a:spcPts val="600"/>
              </a:spcAft>
            </a:pPr>
            <a:r>
              <a:rPr lang="en-US" sz="2000" dirty="0">
                <a:latin typeface="Arial" panose="020B0604020202020204" pitchFamily="34" charset="0"/>
                <a:cs typeface="Arial" panose="020B0604020202020204" pitchFamily="34" charset="0"/>
              </a:rPr>
              <a:t>Applications built with just React usually have a single root DOM node. If you are integrating React into an existing app, you may have as many isolated root DOM nodes as you like.</a:t>
            </a:r>
          </a:p>
          <a:p>
            <a:pPr>
              <a:spcBef>
                <a:spcPts val="600"/>
              </a:spcBef>
              <a:spcAft>
                <a:spcPts val="600"/>
              </a:spcAft>
            </a:pPr>
            <a:r>
              <a:rPr lang="en-US" sz="2000" dirty="0">
                <a:latin typeface="Arial" panose="020B0604020202020204" pitchFamily="34" charset="0"/>
                <a:cs typeface="Arial" panose="020B0604020202020204" pitchFamily="34" charset="0"/>
              </a:rPr>
              <a:t>To render a React element into a root DOM node, pass both to </a:t>
            </a:r>
            <a:r>
              <a:rPr lang="en-US" sz="2000" dirty="0">
                <a:solidFill>
                  <a:srgbClr val="1A1A1A"/>
                </a:solidFill>
                <a:latin typeface="Arial" panose="020B0604020202020204" pitchFamily="34" charset="0"/>
                <a:cs typeface="Arial" panose="020B0604020202020204" pitchFamily="34" charset="0"/>
                <a:hlinkClick r:id="rId3"/>
              </a:rPr>
              <a:t>ReactDOM.render()</a:t>
            </a:r>
            <a:r>
              <a:rPr lang="en-US" sz="2000" dirty="0">
                <a:latin typeface="Arial" panose="020B0604020202020204" pitchFamily="34" charset="0"/>
                <a:cs typeface="Arial" panose="020B0604020202020204" pitchFamily="34" charset="0"/>
              </a:rPr>
              <a:t>:</a:t>
            </a:r>
          </a:p>
        </p:txBody>
      </p:sp>
      <p:sp>
        <p:nvSpPr>
          <p:cNvPr id="10" name="Rectangle 9">
            <a:extLst>
              <a:ext uri="{FF2B5EF4-FFF2-40B4-BE49-F238E27FC236}">
                <a16:creationId xmlns:a16="http://schemas.microsoft.com/office/drawing/2014/main" id="{8C3525E1-AA59-ED48-9210-BCAE6EE26597}"/>
              </a:ext>
            </a:extLst>
          </p:cNvPr>
          <p:cNvSpPr/>
          <p:nvPr/>
        </p:nvSpPr>
        <p:spPr>
          <a:xfrm>
            <a:off x="1583576" y="4779213"/>
            <a:ext cx="6096000" cy="646331"/>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element = &lt;h1&gt;</a:t>
            </a:r>
            <a:r>
              <a:rPr lang="en-US" sz="1800" dirty="0">
                <a:solidFill>
                  <a:srgbClr val="41A6D9"/>
                </a:solidFill>
                <a:latin typeface="var(--font-monospace)"/>
              </a:rPr>
              <a:t>Hello</a:t>
            </a:r>
            <a:r>
              <a:rPr lang="en-US" sz="1800" dirty="0">
                <a:solidFill>
                  <a:srgbClr val="5C6773"/>
                </a:solidFill>
                <a:latin typeface="var(--font-monospace)"/>
              </a:rPr>
              <a:t>, world&lt;/h1&gt;;</a:t>
            </a:r>
          </a:p>
          <a:p>
            <a:r>
              <a:rPr lang="en-US" sz="1800" dirty="0">
                <a:solidFill>
                  <a:srgbClr val="41A6D9"/>
                </a:solidFill>
                <a:latin typeface="var(--font-monospace)"/>
              </a:rPr>
              <a:t>ReactDOM</a:t>
            </a:r>
            <a:r>
              <a:rPr lang="en-US" sz="1800" dirty="0">
                <a:solidFill>
                  <a:srgbClr val="5C6773"/>
                </a:solidFill>
                <a:latin typeface="var(--font-monospace)"/>
              </a:rPr>
              <a:t>.render(element, </a:t>
            </a:r>
            <a:r>
              <a:rPr lang="en-US" sz="1800" dirty="0" err="1">
                <a:solidFill>
                  <a:srgbClr val="5C6773"/>
                </a:solidFill>
                <a:latin typeface="var(--font-monospace)"/>
              </a:rPr>
              <a:t>document.getElementById</a:t>
            </a:r>
            <a:r>
              <a:rPr lang="en-US" sz="1800" dirty="0">
                <a:solidFill>
                  <a:srgbClr val="5C6773"/>
                </a:solidFill>
                <a:latin typeface="var(--font-monospace)"/>
              </a:rPr>
              <a:t>(</a:t>
            </a:r>
            <a:r>
              <a:rPr lang="en-US" sz="1800" dirty="0">
                <a:solidFill>
                  <a:srgbClr val="86B300"/>
                </a:solidFill>
                <a:latin typeface="var(--font-monospace)"/>
              </a:rPr>
              <a:t>'root'</a:t>
            </a:r>
            <a:r>
              <a:rPr lang="en-US" sz="1800" dirty="0">
                <a:solidFill>
                  <a:srgbClr val="5C6773"/>
                </a:solidFill>
                <a:latin typeface="var(--font-monospace)"/>
              </a:rPr>
              <a:t>));</a:t>
            </a:r>
          </a:p>
        </p:txBody>
      </p:sp>
    </p:spTree>
    <p:extLst>
      <p:ext uri="{BB962C8B-B14F-4D97-AF65-F5344CB8AC3E}">
        <p14:creationId xmlns:p14="http://schemas.microsoft.com/office/powerpoint/2010/main" val="34308282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402F2-1F25-A14A-9300-F1EC2086864D}"/>
              </a:ext>
            </a:extLst>
          </p:cNvPr>
          <p:cNvSpPr>
            <a:spLocks noGrp="1"/>
          </p:cNvSpPr>
          <p:nvPr>
            <p:ph type="title"/>
          </p:nvPr>
        </p:nvSpPr>
        <p:spPr/>
        <p:txBody>
          <a:bodyPr/>
          <a:lstStyle/>
          <a:p>
            <a:r>
              <a:rPr lang="en-US" dirty="0"/>
              <a:t>Updating the Rendered Element</a:t>
            </a:r>
            <a:endParaRPr lang="en-VN" dirty="0"/>
          </a:p>
        </p:txBody>
      </p:sp>
      <p:sp>
        <p:nvSpPr>
          <p:cNvPr id="3" name="Slide Number Placeholder 2">
            <a:extLst>
              <a:ext uri="{FF2B5EF4-FFF2-40B4-BE49-F238E27FC236}">
                <a16:creationId xmlns:a16="http://schemas.microsoft.com/office/drawing/2014/main" id="{A674D4CF-18E7-F041-BDA5-41935D983B5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8" name="Rectangle 7">
            <a:extLst>
              <a:ext uri="{FF2B5EF4-FFF2-40B4-BE49-F238E27FC236}">
                <a16:creationId xmlns:a16="http://schemas.microsoft.com/office/drawing/2014/main" id="{8C374067-9163-FA4E-B137-FE2A24AD8372}"/>
              </a:ext>
            </a:extLst>
          </p:cNvPr>
          <p:cNvSpPr/>
          <p:nvPr/>
        </p:nvSpPr>
        <p:spPr>
          <a:xfrm>
            <a:off x="297050" y="1490008"/>
            <a:ext cx="11373173" cy="1938992"/>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React elements are </a:t>
            </a:r>
            <a:r>
              <a:rPr lang="en-US" sz="2000" dirty="0">
                <a:solidFill>
                  <a:srgbClr val="1A1A1A"/>
                </a:solidFill>
                <a:latin typeface="Arial" panose="020B0604020202020204" pitchFamily="34" charset="0"/>
                <a:cs typeface="Arial" panose="020B0604020202020204" pitchFamily="34" charset="0"/>
                <a:hlinkClick r:id="rId3"/>
              </a:rPr>
              <a:t>immutable</a:t>
            </a:r>
            <a:r>
              <a:rPr lang="en-US" sz="2000" dirty="0">
                <a:latin typeface="Arial" panose="020B0604020202020204" pitchFamily="34" charset="0"/>
                <a:cs typeface="Arial" panose="020B0604020202020204" pitchFamily="34" charset="0"/>
              </a:rPr>
              <a:t>. Once you create an element, you can’t change its children or attributes. An element is like a single frame in a movie: it represents the UI at a certain point in time.</a:t>
            </a:r>
          </a:p>
          <a:p>
            <a:pPr>
              <a:spcBef>
                <a:spcPts val="600"/>
              </a:spcBef>
              <a:spcAft>
                <a:spcPts val="600"/>
              </a:spcAft>
            </a:pPr>
            <a:r>
              <a:rPr lang="en-US" sz="2000" dirty="0">
                <a:latin typeface="Arial" panose="020B0604020202020204" pitchFamily="34" charset="0"/>
                <a:cs typeface="Arial" panose="020B0604020202020204" pitchFamily="34" charset="0"/>
              </a:rPr>
              <a:t>With our knowledge so far, the only way to update the UI is to create a new element, and pass it to </a:t>
            </a:r>
            <a:r>
              <a:rPr lang="en-US" sz="2000" dirty="0">
                <a:solidFill>
                  <a:srgbClr val="1A1A1A"/>
                </a:solidFill>
                <a:latin typeface="Arial" panose="020B0604020202020204" pitchFamily="34" charset="0"/>
                <a:cs typeface="Arial" panose="020B0604020202020204" pitchFamily="34" charset="0"/>
                <a:hlinkClick r:id="rId4"/>
              </a:rPr>
              <a:t>ReactDOM.render()</a:t>
            </a:r>
            <a:r>
              <a:rPr lang="en-US" sz="2000" dirty="0">
                <a:latin typeface="Arial" panose="020B0604020202020204" pitchFamily="34" charset="0"/>
                <a:cs typeface="Arial" panose="020B0604020202020204" pitchFamily="34" charset="0"/>
              </a:rPr>
              <a:t>.</a:t>
            </a:r>
          </a:p>
          <a:p>
            <a:pPr>
              <a:spcBef>
                <a:spcPts val="600"/>
              </a:spcBef>
              <a:spcAft>
                <a:spcPts val="600"/>
              </a:spcAft>
            </a:pPr>
            <a:r>
              <a:rPr lang="en-US" sz="2000" dirty="0">
                <a:latin typeface="Arial" panose="020B0604020202020204" pitchFamily="34" charset="0"/>
                <a:cs typeface="Arial" panose="020B0604020202020204" pitchFamily="34" charset="0"/>
              </a:rPr>
              <a:t>Consider this ticking clock example:</a:t>
            </a:r>
          </a:p>
        </p:txBody>
      </p:sp>
      <p:sp>
        <p:nvSpPr>
          <p:cNvPr id="9" name="Rectangle 8">
            <a:extLst>
              <a:ext uri="{FF2B5EF4-FFF2-40B4-BE49-F238E27FC236}">
                <a16:creationId xmlns:a16="http://schemas.microsoft.com/office/drawing/2014/main" id="{3DDD7EB5-61B4-1345-8134-747B74DB42E7}"/>
              </a:ext>
            </a:extLst>
          </p:cNvPr>
          <p:cNvSpPr/>
          <p:nvPr/>
        </p:nvSpPr>
        <p:spPr>
          <a:xfrm>
            <a:off x="533401" y="3582154"/>
            <a:ext cx="6096000" cy="3139321"/>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tick()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element = (</a:t>
            </a:r>
          </a:p>
          <a:p>
            <a:r>
              <a:rPr lang="en-US" sz="1800" dirty="0">
                <a:solidFill>
                  <a:srgbClr val="5C6773"/>
                </a:solidFill>
                <a:latin typeface="var(--font-monospace)"/>
              </a:rPr>
              <a:t>    &lt;div&gt;</a:t>
            </a:r>
          </a:p>
          <a:p>
            <a:r>
              <a:rPr lang="en-US" sz="1800" dirty="0">
                <a:solidFill>
                  <a:srgbClr val="5C6773"/>
                </a:solidFill>
                <a:latin typeface="var(--font-monospace)"/>
              </a:rPr>
              <a:t>      &lt;h1&gt;</a:t>
            </a:r>
            <a:r>
              <a:rPr lang="en-US" sz="1800" dirty="0">
                <a:solidFill>
                  <a:srgbClr val="41A6D9"/>
                </a:solidFill>
                <a:latin typeface="var(--font-monospace)"/>
              </a:rPr>
              <a:t>Hello</a:t>
            </a:r>
            <a:r>
              <a:rPr lang="en-US" sz="1800" dirty="0">
                <a:solidFill>
                  <a:srgbClr val="5C6773"/>
                </a:solidFill>
                <a:latin typeface="var(--font-monospace)"/>
              </a:rPr>
              <a:t>, world!&lt;/h1&gt;</a:t>
            </a:r>
          </a:p>
          <a:p>
            <a:r>
              <a:rPr lang="en-US" sz="1800" dirty="0">
                <a:solidFill>
                  <a:srgbClr val="5C6773"/>
                </a:solidFill>
                <a:latin typeface="var(--font-monospace)"/>
              </a:rPr>
              <a:t>      &lt;h2&gt;</a:t>
            </a:r>
            <a:r>
              <a:rPr lang="en-US" sz="1800" dirty="0">
                <a:solidFill>
                  <a:srgbClr val="41A6D9"/>
                </a:solidFill>
                <a:latin typeface="var(--font-monospace)"/>
              </a:rPr>
              <a:t>It</a:t>
            </a:r>
            <a:r>
              <a:rPr lang="en-US" sz="1800" dirty="0">
                <a:solidFill>
                  <a:srgbClr val="5C6773"/>
                </a:solidFill>
                <a:latin typeface="var(--font-monospace)"/>
              </a:rPr>
              <a:t> is {</a:t>
            </a:r>
            <a:r>
              <a:rPr lang="en-US" sz="1800" dirty="0">
                <a:solidFill>
                  <a:srgbClr val="F2590C"/>
                </a:solidFill>
                <a:latin typeface="var(--font-monospace)"/>
              </a:rPr>
              <a:t>new</a:t>
            </a:r>
            <a:r>
              <a:rPr lang="en-US" sz="1800" dirty="0">
                <a:solidFill>
                  <a:srgbClr val="5C6773"/>
                </a:solidFill>
                <a:latin typeface="var(--font-monospace)"/>
              </a:rPr>
              <a:t> </a:t>
            </a:r>
            <a:r>
              <a:rPr lang="en-US" sz="1800" dirty="0">
                <a:solidFill>
                  <a:srgbClr val="41A6D9"/>
                </a:solidFill>
                <a:latin typeface="var(--font-monospace)"/>
              </a:rPr>
              <a:t>Date</a:t>
            </a:r>
            <a:r>
              <a:rPr lang="en-US" sz="1800" dirty="0">
                <a:solidFill>
                  <a:srgbClr val="5C6773"/>
                </a:solidFill>
                <a:latin typeface="var(--font-monospace)"/>
              </a:rPr>
              <a:t>().</a:t>
            </a:r>
            <a:r>
              <a:rPr lang="en-US" sz="1800" dirty="0" err="1">
                <a:solidFill>
                  <a:srgbClr val="5C6773"/>
                </a:solidFill>
                <a:latin typeface="var(--font-monospace)"/>
              </a:rPr>
              <a:t>toLocaleTimeString</a:t>
            </a:r>
            <a:r>
              <a:rPr lang="en-US" sz="1800" dirty="0">
                <a:solidFill>
                  <a:srgbClr val="5C6773"/>
                </a:solidFill>
                <a:latin typeface="var(--font-monospace)"/>
              </a:rPr>
              <a:t>()}.&lt;/h2&gt;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41A6D9"/>
                </a:solidFill>
                <a:latin typeface="var(--font-monospace)"/>
              </a:rPr>
              <a:t>ReactDOM</a:t>
            </a:r>
            <a:r>
              <a:rPr lang="en-US" sz="1800" dirty="0">
                <a:solidFill>
                  <a:srgbClr val="5C6773"/>
                </a:solidFill>
                <a:latin typeface="var(--font-monospace)"/>
              </a:rPr>
              <a:t>.render(element, </a:t>
            </a:r>
            <a:r>
              <a:rPr lang="en-US" sz="1800" dirty="0" err="1">
                <a:solidFill>
                  <a:srgbClr val="5C6773"/>
                </a:solidFill>
                <a:latin typeface="var(--font-monospace)"/>
              </a:rPr>
              <a:t>document.getElementById</a:t>
            </a:r>
            <a:r>
              <a:rPr lang="en-US" sz="1800" dirty="0">
                <a:solidFill>
                  <a:srgbClr val="5C6773"/>
                </a:solidFill>
                <a:latin typeface="var(--font-monospace)"/>
              </a:rPr>
              <a:t>(</a:t>
            </a:r>
            <a:r>
              <a:rPr lang="en-US" sz="1800" dirty="0">
                <a:solidFill>
                  <a:srgbClr val="86B300"/>
                </a:solidFill>
                <a:latin typeface="var(--font-monospace)"/>
              </a:rPr>
              <a:t>'root'</a:t>
            </a:r>
            <a:r>
              <a:rPr lang="en-US" sz="1800" dirty="0">
                <a:solidFill>
                  <a:srgbClr val="5C6773"/>
                </a:solidFill>
                <a:latin typeface="var(--font-monospace)"/>
              </a:rPr>
              <a:t>));</a:t>
            </a:r>
          </a:p>
          <a:p>
            <a:r>
              <a:rPr lang="en-US" sz="1800" dirty="0">
                <a:solidFill>
                  <a:srgbClr val="5C6773"/>
                </a:solidFill>
                <a:latin typeface="var(--font-monospace)"/>
              </a:rPr>
              <a:t>}</a:t>
            </a:r>
            <a:br>
              <a:rPr lang="en-US" sz="1800" dirty="0">
                <a:solidFill>
                  <a:srgbClr val="5C6773"/>
                </a:solidFill>
                <a:latin typeface="var(--font-monospace)"/>
              </a:rPr>
            </a:br>
            <a:r>
              <a:rPr lang="en-US" sz="1800" dirty="0" err="1">
                <a:solidFill>
                  <a:srgbClr val="5C6773"/>
                </a:solidFill>
                <a:latin typeface="var(--font-monospace)"/>
              </a:rPr>
              <a:t>setInterval</a:t>
            </a:r>
            <a:r>
              <a:rPr lang="en-US" sz="1800" dirty="0">
                <a:solidFill>
                  <a:srgbClr val="5C6773"/>
                </a:solidFill>
                <a:latin typeface="var(--font-monospace)"/>
              </a:rPr>
              <a:t>(tick, </a:t>
            </a:r>
            <a:r>
              <a:rPr lang="en-US" sz="1800" dirty="0">
                <a:solidFill>
                  <a:srgbClr val="F08C36"/>
                </a:solidFill>
                <a:latin typeface="var(--font-monospace)"/>
              </a:rPr>
              <a:t>1000</a:t>
            </a:r>
            <a:r>
              <a:rPr lang="en-US" sz="1800" dirty="0">
                <a:solidFill>
                  <a:srgbClr val="5C6773"/>
                </a:solidFill>
                <a:latin typeface="var(--font-monospace)"/>
              </a:rPr>
              <a:t>);</a:t>
            </a:r>
          </a:p>
        </p:txBody>
      </p:sp>
      <p:sp>
        <p:nvSpPr>
          <p:cNvPr id="10" name="Rectangle 9">
            <a:extLst>
              <a:ext uri="{FF2B5EF4-FFF2-40B4-BE49-F238E27FC236}">
                <a16:creationId xmlns:a16="http://schemas.microsoft.com/office/drawing/2014/main" id="{E66CE624-B81A-344B-A5E6-72FEA11B350F}"/>
              </a:ext>
            </a:extLst>
          </p:cNvPr>
          <p:cNvSpPr/>
          <p:nvPr/>
        </p:nvSpPr>
        <p:spPr>
          <a:xfrm>
            <a:off x="7178550" y="4890204"/>
            <a:ext cx="4042223" cy="707886"/>
          </a:xfrm>
          <a:prstGeom prst="rect">
            <a:avLst/>
          </a:prstGeom>
        </p:spPr>
        <p:txBody>
          <a:bodyPr wrap="square">
            <a:spAutoFit/>
          </a:bodyPr>
          <a:lstStyle/>
          <a:p>
            <a:r>
              <a:rPr lang="en-US" sz="2000" dirty="0">
                <a:latin typeface="-apple-system"/>
              </a:rPr>
              <a:t>It calls </a:t>
            </a:r>
            <a:r>
              <a:rPr lang="en-US" sz="2000" dirty="0">
                <a:solidFill>
                  <a:srgbClr val="1A1A1A"/>
                </a:solidFill>
                <a:latin typeface="-apple-system"/>
                <a:hlinkClick r:id="rId4"/>
              </a:rPr>
              <a:t>ReactDOM.render()</a:t>
            </a:r>
            <a:r>
              <a:rPr lang="en-US" sz="2000" dirty="0">
                <a:latin typeface="-apple-system"/>
              </a:rPr>
              <a:t> every second from a </a:t>
            </a:r>
            <a:r>
              <a:rPr lang="en-US" sz="2000" dirty="0">
                <a:solidFill>
                  <a:srgbClr val="1A1A1A"/>
                </a:solidFill>
                <a:latin typeface="-apple-system"/>
                <a:hlinkClick r:id="rId5"/>
              </a:rPr>
              <a:t>setInterval()</a:t>
            </a:r>
            <a:r>
              <a:rPr lang="en-US" sz="2000" dirty="0">
                <a:latin typeface="-apple-system"/>
              </a:rPr>
              <a:t> callback.</a:t>
            </a:r>
            <a:endParaRPr lang="en-VN" sz="2000" dirty="0"/>
          </a:p>
        </p:txBody>
      </p:sp>
    </p:spTree>
    <p:extLst>
      <p:ext uri="{BB962C8B-B14F-4D97-AF65-F5344CB8AC3E}">
        <p14:creationId xmlns:p14="http://schemas.microsoft.com/office/powerpoint/2010/main" val="3978780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0388E-37E8-8E4F-99A8-21FF701BA6B3}"/>
              </a:ext>
            </a:extLst>
          </p:cNvPr>
          <p:cNvSpPr>
            <a:spLocks noGrp="1"/>
          </p:cNvSpPr>
          <p:nvPr>
            <p:ph type="title"/>
          </p:nvPr>
        </p:nvSpPr>
        <p:spPr/>
        <p:txBody>
          <a:bodyPr/>
          <a:lstStyle/>
          <a:p>
            <a:r>
              <a:rPr lang="en-US" dirty="0"/>
              <a:t>React Only Updates What’s Necessary</a:t>
            </a:r>
            <a:endParaRPr lang="en-VN" dirty="0"/>
          </a:p>
        </p:txBody>
      </p:sp>
      <p:sp>
        <p:nvSpPr>
          <p:cNvPr id="3" name="Slide Number Placeholder 2">
            <a:extLst>
              <a:ext uri="{FF2B5EF4-FFF2-40B4-BE49-F238E27FC236}">
                <a16:creationId xmlns:a16="http://schemas.microsoft.com/office/drawing/2014/main" id="{9B68E5A5-F33F-6843-BD0C-3C9925DBB28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pic>
        <p:nvPicPr>
          <p:cNvPr id="7" name="Picture 6" descr="Text&#10;&#10;Description automatically generated">
            <a:extLst>
              <a:ext uri="{FF2B5EF4-FFF2-40B4-BE49-F238E27FC236}">
                <a16:creationId xmlns:a16="http://schemas.microsoft.com/office/drawing/2014/main" id="{6492690C-F6C2-AA46-B6CD-86603BFC23CF}"/>
              </a:ext>
            </a:extLst>
          </p:cNvPr>
          <p:cNvPicPr>
            <a:picLocks noChangeAspect="1"/>
          </p:cNvPicPr>
          <p:nvPr/>
        </p:nvPicPr>
        <p:blipFill>
          <a:blip r:embed="rId3"/>
          <a:stretch>
            <a:fillRect/>
          </a:stretch>
        </p:blipFill>
        <p:spPr>
          <a:xfrm>
            <a:off x="693441" y="1982577"/>
            <a:ext cx="2743200" cy="4373773"/>
          </a:xfrm>
          <a:prstGeom prst="rect">
            <a:avLst/>
          </a:prstGeom>
        </p:spPr>
      </p:pic>
      <p:sp>
        <p:nvSpPr>
          <p:cNvPr id="8" name="Rectangle 7">
            <a:extLst>
              <a:ext uri="{FF2B5EF4-FFF2-40B4-BE49-F238E27FC236}">
                <a16:creationId xmlns:a16="http://schemas.microsoft.com/office/drawing/2014/main" id="{C412FC32-1376-F54C-A289-C397ADF62ECF}"/>
              </a:ext>
            </a:extLst>
          </p:cNvPr>
          <p:cNvSpPr/>
          <p:nvPr/>
        </p:nvSpPr>
        <p:spPr>
          <a:xfrm>
            <a:off x="4241368" y="1982577"/>
            <a:ext cx="7257191" cy="1785104"/>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DOM compares the element and its children to the previous one, and only applies the DOM updates necessary to bring the DOM to the desired state.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You can verify by inspecting the </a:t>
            </a:r>
            <a:r>
              <a:rPr lang="en-US" sz="2000" dirty="0">
                <a:solidFill>
                  <a:srgbClr val="1A1A1A"/>
                </a:solidFill>
                <a:latin typeface="Arial" panose="020B0604020202020204" pitchFamily="34" charset="0"/>
                <a:cs typeface="Arial" panose="020B0604020202020204" pitchFamily="34" charset="0"/>
                <a:hlinkClick r:id="rId4"/>
              </a:rPr>
              <a:t>last example</a:t>
            </a:r>
            <a:r>
              <a:rPr lang="en-US" sz="2000" dirty="0">
                <a:latin typeface="Arial" panose="020B0604020202020204" pitchFamily="34" charset="0"/>
                <a:cs typeface="Arial" panose="020B0604020202020204" pitchFamily="34" charset="0"/>
              </a:rPr>
              <a:t> with the browser tools.</a:t>
            </a:r>
          </a:p>
        </p:txBody>
      </p:sp>
      <p:sp>
        <p:nvSpPr>
          <p:cNvPr id="9" name="Rectangle 8">
            <a:extLst>
              <a:ext uri="{FF2B5EF4-FFF2-40B4-BE49-F238E27FC236}">
                <a16:creationId xmlns:a16="http://schemas.microsoft.com/office/drawing/2014/main" id="{60D655AE-0FEE-0B49-B1D7-37307DFC4076}"/>
              </a:ext>
            </a:extLst>
          </p:cNvPr>
          <p:cNvSpPr/>
          <p:nvPr/>
        </p:nvSpPr>
        <p:spPr>
          <a:xfrm>
            <a:off x="4241369" y="4205244"/>
            <a:ext cx="7257190" cy="2092881"/>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Even though we create an element describing the whole UI tree on every tick, only the text node whose contents have changed gets updated by React DOM.</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our experience, thinking about how the UI should look at any given moment, rather than how to change it over time, eliminates a whole class of bugs.</a:t>
            </a:r>
          </a:p>
        </p:txBody>
      </p:sp>
    </p:spTree>
    <p:extLst>
      <p:ext uri="{BB962C8B-B14F-4D97-AF65-F5344CB8AC3E}">
        <p14:creationId xmlns:p14="http://schemas.microsoft.com/office/powerpoint/2010/main" val="28611509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4" y="1648850"/>
            <a:ext cx="9974599"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2000" dirty="0">
                <a:solidFill>
                  <a:schemeClr val="tx1"/>
                </a:solidFill>
              </a:rPr>
              <a:t>React website: </a:t>
            </a:r>
            <a:r>
              <a:rPr lang="en-US" sz="2000" dirty="0">
                <a:solidFill>
                  <a:schemeClr val="accent1">
                    <a:lumMod val="75000"/>
                  </a:schemeClr>
                </a:solidFill>
              </a:rPr>
              <a:t>https://</a:t>
            </a:r>
            <a:r>
              <a:rPr lang="en-US" sz="2000" dirty="0" err="1">
                <a:solidFill>
                  <a:schemeClr val="accent1">
                    <a:lumMod val="75000"/>
                  </a:schemeClr>
                </a:solidFill>
              </a:rPr>
              <a:t>reactjs.org</a:t>
            </a:r>
            <a:r>
              <a:rPr lang="en-US" sz="2000" dirty="0">
                <a:solidFill>
                  <a:schemeClr val="accent1">
                    <a:lumMod val="75000"/>
                  </a:schemeClr>
                </a:solidFill>
              </a:rPr>
              <a:t>/</a:t>
            </a: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Official Document: </a:t>
            </a:r>
            <a:r>
              <a:rPr lang="en-US" sz="2000" dirty="0">
                <a:solidFill>
                  <a:schemeClr val="accent1">
                    <a:lumMod val="75000"/>
                  </a:schemeClr>
                </a:solidFill>
                <a:ea typeface="Times New Roman"/>
                <a:cs typeface="Times New Roman"/>
                <a:sym typeface="Times New Roman"/>
                <a:hlinkClick r:id="rId3">
                  <a:extLst>
                    <a:ext uri="{A12FA001-AC4F-418D-AE19-62706E023703}">
                      <ahyp:hlinkClr xmlns:ahyp="http://schemas.microsoft.com/office/drawing/2018/hyperlinkcolor" val="tx"/>
                    </a:ext>
                  </a:extLst>
                </a:hlinkClick>
              </a:rPr>
              <a:t>https://reactjs.org/docs/getting-started.html</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Redux Official Document: </a:t>
            </a:r>
            <a:r>
              <a:rPr lang="en-US" sz="20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https://redux.js.org/introduction/getting-started</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Redux Official Document: </a:t>
            </a:r>
            <a:r>
              <a:rPr lang="en-US" sz="20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https://react-redux.js.org/introduction/quick-start</a:t>
            </a:r>
            <a:endParaRPr sz="20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E8677E7-17C2-BE48-96AD-56B267C29DBF}"/>
              </a:ext>
            </a:extLst>
          </p:cNvPr>
          <p:cNvSpPr>
            <a:spLocks noGrp="1"/>
          </p:cNvSpPr>
          <p:nvPr>
            <p:ph type="title"/>
          </p:nvPr>
        </p:nvSpPr>
        <p:spPr/>
        <p:txBody>
          <a:bodyPr/>
          <a:lstStyle/>
          <a:p>
            <a:r>
              <a:rPr lang="en-US" b="0" dirty="0"/>
              <a:t>Hello world</a:t>
            </a:r>
            <a:endParaRPr lang="en-VN" dirty="0"/>
          </a:p>
        </p:txBody>
      </p:sp>
      <p:sp>
        <p:nvSpPr>
          <p:cNvPr id="6" name="Text Placeholder 5">
            <a:extLst>
              <a:ext uri="{FF2B5EF4-FFF2-40B4-BE49-F238E27FC236}">
                <a16:creationId xmlns:a16="http://schemas.microsoft.com/office/drawing/2014/main" id="{BF04CEEF-10AC-6C4F-A91A-7706DA59D598}"/>
              </a:ext>
            </a:extLst>
          </p:cNvPr>
          <p:cNvSpPr>
            <a:spLocks noGrp="1"/>
          </p:cNvSpPr>
          <p:nvPr>
            <p:ph type="body" idx="1"/>
          </p:nvPr>
        </p:nvSpPr>
        <p:spPr>
          <a:xfrm>
            <a:off x="831850" y="4463512"/>
            <a:ext cx="10515600" cy="2394487"/>
          </a:xfrm>
        </p:spPr>
        <p:txBody>
          <a:bodyPr/>
          <a:lstStyle/>
          <a:p>
            <a:r>
              <a:rPr lang="en-VN" dirty="0"/>
              <a:t>- HTML file</a:t>
            </a:r>
          </a:p>
          <a:p>
            <a:r>
              <a:rPr lang="en-VN" dirty="0"/>
              <a:t>- Smallest React example</a:t>
            </a:r>
          </a:p>
          <a:p>
            <a:r>
              <a:rPr lang="en-VN" dirty="0"/>
              <a:t>- Test it on localhost</a:t>
            </a:r>
          </a:p>
          <a:p>
            <a:endParaRPr lang="en-VN" dirty="0"/>
          </a:p>
        </p:txBody>
      </p:sp>
      <p:sp>
        <p:nvSpPr>
          <p:cNvPr id="4" name="Slide Number Placeholder 3">
            <a:extLst>
              <a:ext uri="{FF2B5EF4-FFF2-40B4-BE49-F238E27FC236}">
                <a16:creationId xmlns:a16="http://schemas.microsoft.com/office/drawing/2014/main" id="{3A109680-18A4-9247-A67C-AF271420E62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Tree>
    <p:extLst>
      <p:ext uri="{BB962C8B-B14F-4D97-AF65-F5344CB8AC3E}">
        <p14:creationId xmlns:p14="http://schemas.microsoft.com/office/powerpoint/2010/main" val="2398829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4CFC47E-3351-F24B-AB62-8588344CAED3}"/>
              </a:ext>
            </a:extLst>
          </p:cNvPr>
          <p:cNvSpPr/>
          <p:nvPr/>
        </p:nvSpPr>
        <p:spPr>
          <a:xfrm>
            <a:off x="431370" y="1458496"/>
            <a:ext cx="8976102" cy="5262979"/>
          </a:xfrm>
          <a:prstGeom prst="rect">
            <a:avLst/>
          </a:prstGeom>
          <a:solidFill>
            <a:schemeClr val="bg1">
              <a:lumMod val="95000"/>
            </a:schemeClr>
          </a:solidFill>
        </p:spPr>
        <p:txBody>
          <a:bodyPr wrap="square">
            <a:spAutoFit/>
          </a:bodyPr>
          <a:lstStyle/>
          <a:p>
            <a:r>
              <a:rPr lang="en-US" dirty="0">
                <a:solidFill>
                  <a:srgbClr val="5C6773"/>
                </a:solidFill>
                <a:latin typeface="var(--font-monospace)"/>
              </a:rPr>
              <a:t>&lt;!</a:t>
            </a:r>
            <a:r>
              <a:rPr lang="en-US" dirty="0">
                <a:solidFill>
                  <a:srgbClr val="41A6D9"/>
                </a:solidFill>
                <a:latin typeface="var(--font-monospace)"/>
              </a:rPr>
              <a:t>DOCTYPE</a:t>
            </a:r>
            <a:r>
              <a:rPr lang="en-US" dirty="0">
                <a:solidFill>
                  <a:srgbClr val="5C6773"/>
                </a:solidFill>
                <a:latin typeface="var(--font-monospace)"/>
              </a:rPr>
              <a:t> html&gt;</a:t>
            </a:r>
          </a:p>
          <a:p>
            <a:r>
              <a:rPr lang="en-US" dirty="0">
                <a:solidFill>
                  <a:srgbClr val="5C6773"/>
                </a:solidFill>
                <a:latin typeface="var(--font-monospace)"/>
              </a:rPr>
              <a:t>&lt;html&gt;</a:t>
            </a:r>
          </a:p>
          <a:p>
            <a:r>
              <a:rPr lang="en-US" dirty="0">
                <a:solidFill>
                  <a:srgbClr val="5C6773"/>
                </a:solidFill>
                <a:latin typeface="var(--font-monospace)"/>
              </a:rPr>
              <a:t>  &lt;head&gt;</a:t>
            </a:r>
          </a:p>
          <a:p>
            <a:r>
              <a:rPr lang="en-US" dirty="0">
                <a:solidFill>
                  <a:srgbClr val="5C6773"/>
                </a:solidFill>
                <a:latin typeface="var(--font-monospace)"/>
              </a:rPr>
              <a:t>    &lt;meta charset=</a:t>
            </a:r>
            <a:r>
              <a:rPr lang="en-US" dirty="0">
                <a:solidFill>
                  <a:srgbClr val="86B300"/>
                </a:solidFill>
                <a:latin typeface="var(--font-monospace)"/>
              </a:rPr>
              <a:t>"UTF-8"</a:t>
            </a:r>
            <a:r>
              <a:rPr lang="en-US" dirty="0">
                <a:solidFill>
                  <a:srgbClr val="5C6773"/>
                </a:solidFill>
                <a:latin typeface="var(--font-monospace)"/>
              </a:rPr>
              <a:t> /&gt;</a:t>
            </a:r>
          </a:p>
          <a:p>
            <a:r>
              <a:rPr lang="en-US" dirty="0">
                <a:solidFill>
                  <a:srgbClr val="5C6773"/>
                </a:solidFill>
                <a:latin typeface="var(--font-monospace)"/>
              </a:rPr>
              <a:t>    &lt;title&gt;</a:t>
            </a:r>
            <a:r>
              <a:rPr lang="en-US" dirty="0">
                <a:solidFill>
                  <a:srgbClr val="41A6D9"/>
                </a:solidFill>
                <a:latin typeface="var(--font-monospace)"/>
              </a:rPr>
              <a:t>Hello</a:t>
            </a:r>
            <a:r>
              <a:rPr lang="en-US" dirty="0">
                <a:solidFill>
                  <a:srgbClr val="5C6773"/>
                </a:solidFill>
                <a:latin typeface="var(--font-monospace)"/>
              </a:rPr>
              <a:t> </a:t>
            </a:r>
            <a:r>
              <a:rPr lang="en-US" dirty="0">
                <a:solidFill>
                  <a:srgbClr val="41A6D9"/>
                </a:solidFill>
                <a:latin typeface="var(--font-monospace)"/>
              </a:rPr>
              <a:t>World</a:t>
            </a:r>
            <a:r>
              <a:rPr lang="en-US" dirty="0">
                <a:solidFill>
                  <a:srgbClr val="5C6773"/>
                </a:solidFill>
                <a:latin typeface="var(--font-monospace)"/>
              </a:rPr>
              <a:t>&lt;/title&gt;</a:t>
            </a:r>
          </a:p>
          <a:p>
            <a:r>
              <a:rPr lang="en-US" dirty="0">
                <a:solidFill>
                  <a:srgbClr val="5C6773"/>
                </a:solidFill>
                <a:latin typeface="var(--font-monospace)"/>
              </a:rPr>
              <a:t>  &lt;/head&gt;</a:t>
            </a:r>
          </a:p>
          <a:p>
            <a:r>
              <a:rPr lang="en-US" dirty="0">
                <a:solidFill>
                  <a:srgbClr val="5C6773"/>
                </a:solidFill>
                <a:latin typeface="var(--font-monospace)"/>
              </a:rPr>
              <a:t>  &lt;body&gt;</a:t>
            </a:r>
          </a:p>
          <a:p>
            <a:br>
              <a:rPr lang="en-US" dirty="0">
                <a:solidFill>
                  <a:srgbClr val="5C6773"/>
                </a:solidFill>
                <a:latin typeface="var(--font-monospace)"/>
              </a:rPr>
            </a:br>
            <a:r>
              <a:rPr lang="en-US" dirty="0">
                <a:solidFill>
                  <a:srgbClr val="5C6773"/>
                </a:solidFill>
                <a:latin typeface="var(--font-monospace)"/>
              </a:rPr>
              <a:t>    &lt;!-- </a:t>
            </a:r>
            <a:r>
              <a:rPr lang="en-US" dirty="0">
                <a:solidFill>
                  <a:srgbClr val="41A6D9"/>
                </a:solidFill>
                <a:latin typeface="var(--font-monospace)"/>
              </a:rPr>
              <a:t>We</a:t>
            </a:r>
            <a:r>
              <a:rPr lang="en-US" dirty="0">
                <a:solidFill>
                  <a:srgbClr val="5C6773"/>
                </a:solidFill>
                <a:latin typeface="var(--font-monospace)"/>
              </a:rPr>
              <a:t> will put our </a:t>
            </a:r>
            <a:r>
              <a:rPr lang="en-US" dirty="0">
                <a:solidFill>
                  <a:srgbClr val="41A6D9"/>
                </a:solidFill>
                <a:latin typeface="var(--font-monospace)"/>
              </a:rPr>
              <a:t>React</a:t>
            </a:r>
            <a:r>
              <a:rPr lang="en-US" dirty="0">
                <a:solidFill>
                  <a:srgbClr val="5C6773"/>
                </a:solidFill>
                <a:latin typeface="var(--font-monospace)"/>
              </a:rPr>
              <a:t> component inside </a:t>
            </a:r>
            <a:r>
              <a:rPr lang="en-US" dirty="0">
                <a:solidFill>
                  <a:srgbClr val="F2590C"/>
                </a:solidFill>
                <a:latin typeface="var(--font-monospace)"/>
              </a:rPr>
              <a:t>this</a:t>
            </a:r>
            <a:r>
              <a:rPr lang="en-US" dirty="0">
                <a:solidFill>
                  <a:srgbClr val="5C6773"/>
                </a:solidFill>
                <a:latin typeface="var(--font-monospace)"/>
              </a:rPr>
              <a:t> div. --&gt;</a:t>
            </a:r>
          </a:p>
          <a:p>
            <a:r>
              <a:rPr lang="en-US" dirty="0">
                <a:solidFill>
                  <a:srgbClr val="5C6773"/>
                </a:solidFill>
                <a:latin typeface="var(--font-monospace)"/>
              </a:rPr>
              <a:t>    &lt;div id=</a:t>
            </a:r>
            <a:r>
              <a:rPr lang="en-US" dirty="0">
                <a:solidFill>
                  <a:srgbClr val="86B300"/>
                </a:solidFill>
                <a:latin typeface="var(--font-monospace)"/>
              </a:rPr>
              <a:t>"root"</a:t>
            </a:r>
            <a:r>
              <a:rPr lang="en-US" dirty="0">
                <a:solidFill>
                  <a:srgbClr val="5C6773"/>
                </a:solidFill>
                <a:latin typeface="var(--font-monospace)"/>
              </a:rPr>
              <a:t>&gt;&lt;/div&gt;</a:t>
            </a:r>
          </a:p>
          <a:p>
            <a:br>
              <a:rPr lang="en-US" dirty="0">
                <a:solidFill>
                  <a:srgbClr val="5C6773"/>
                </a:solidFill>
                <a:latin typeface="var(--font-monospace)"/>
              </a:rPr>
            </a:br>
            <a:r>
              <a:rPr lang="en-US" dirty="0">
                <a:solidFill>
                  <a:srgbClr val="5C6773"/>
                </a:solidFill>
                <a:latin typeface="var(--font-monospace)"/>
              </a:rPr>
              <a:t>    &lt;!-- </a:t>
            </a:r>
            <a:r>
              <a:rPr lang="en-US" dirty="0">
                <a:solidFill>
                  <a:srgbClr val="41A6D9"/>
                </a:solidFill>
                <a:latin typeface="var(--font-monospace)"/>
              </a:rPr>
              <a:t>Load</a:t>
            </a:r>
            <a:r>
              <a:rPr lang="en-US" dirty="0">
                <a:solidFill>
                  <a:srgbClr val="5C6773"/>
                </a:solidFill>
                <a:latin typeface="var(--font-monospace)"/>
              </a:rPr>
              <a:t> our </a:t>
            </a:r>
            <a:r>
              <a:rPr lang="en-US" dirty="0">
                <a:solidFill>
                  <a:srgbClr val="41A6D9"/>
                </a:solidFill>
                <a:latin typeface="var(--font-monospace)"/>
              </a:rPr>
              <a:t>Babel</a:t>
            </a:r>
            <a:r>
              <a:rPr lang="en-US" dirty="0">
                <a:solidFill>
                  <a:srgbClr val="5C6773"/>
                </a:solidFill>
                <a:latin typeface="var(--font-monospace)"/>
              </a:rPr>
              <a:t>. --&gt;</a:t>
            </a:r>
          </a:p>
          <a:p>
            <a:r>
              <a:rPr lang="en-US" dirty="0">
                <a:solidFill>
                  <a:srgbClr val="5C6773"/>
                </a:solidFill>
                <a:latin typeface="var(--font-monospace)"/>
              </a:rPr>
              <a:t>    &lt;script </a:t>
            </a:r>
            <a:r>
              <a:rPr lang="en-US" dirty="0" err="1">
                <a:solidFill>
                  <a:srgbClr val="5C6773"/>
                </a:solidFill>
                <a:latin typeface="var(--font-monospace)"/>
              </a:rPr>
              <a:t>src</a:t>
            </a:r>
            <a:r>
              <a:rPr lang="en-US" dirty="0">
                <a:solidFill>
                  <a:srgbClr val="5C6773"/>
                </a:solidFill>
                <a:latin typeface="var(--font-monospace)"/>
              </a:rPr>
              <a:t>=</a:t>
            </a:r>
            <a:r>
              <a:rPr lang="en-US" dirty="0">
                <a:solidFill>
                  <a:srgbClr val="86B300"/>
                </a:solidFill>
                <a:latin typeface="var(--font-monospace)"/>
              </a:rPr>
              <a:t>"https://</a:t>
            </a:r>
            <a:r>
              <a:rPr lang="en-US" dirty="0" err="1">
                <a:solidFill>
                  <a:srgbClr val="86B300"/>
                </a:solidFill>
                <a:latin typeface="var(--font-monospace)"/>
              </a:rPr>
              <a:t>cdnjs.cloudflare.com</a:t>
            </a:r>
            <a:r>
              <a:rPr lang="en-US" dirty="0">
                <a:solidFill>
                  <a:srgbClr val="86B300"/>
                </a:solidFill>
                <a:latin typeface="var(--font-monospace)"/>
              </a:rPr>
              <a:t>/ajax/libs/babel-standalone/6.26.0/</a:t>
            </a:r>
            <a:r>
              <a:rPr lang="en-US" dirty="0" err="1">
                <a:solidFill>
                  <a:srgbClr val="86B300"/>
                </a:solidFill>
                <a:latin typeface="var(--font-monospace)"/>
              </a:rPr>
              <a:t>babel.min.js</a:t>
            </a:r>
            <a:r>
              <a:rPr lang="en-US" dirty="0">
                <a:solidFill>
                  <a:srgbClr val="86B300"/>
                </a:solidFill>
                <a:latin typeface="var(--font-monospace)"/>
              </a:rPr>
              <a:t>"</a:t>
            </a:r>
            <a:r>
              <a:rPr lang="en-US" dirty="0">
                <a:solidFill>
                  <a:srgbClr val="5C6773"/>
                </a:solidFill>
                <a:latin typeface="var(--font-monospace)"/>
              </a:rPr>
              <a:t>&gt;&lt;/script&gt;</a:t>
            </a:r>
          </a:p>
          <a:p>
            <a:r>
              <a:rPr lang="en-US" dirty="0">
                <a:solidFill>
                  <a:srgbClr val="5C6773"/>
                </a:solidFill>
                <a:latin typeface="var(--font-monospace)"/>
              </a:rPr>
              <a:t>    </a:t>
            </a:r>
          </a:p>
          <a:p>
            <a:r>
              <a:rPr lang="en-US" dirty="0">
                <a:solidFill>
                  <a:srgbClr val="5C6773"/>
                </a:solidFill>
                <a:latin typeface="var(--font-monospace)"/>
              </a:rPr>
              <a:t>    &lt;!-- </a:t>
            </a:r>
            <a:r>
              <a:rPr lang="en-US" dirty="0">
                <a:solidFill>
                  <a:srgbClr val="41A6D9"/>
                </a:solidFill>
                <a:latin typeface="var(--font-monospace)"/>
              </a:rPr>
              <a:t>Load</a:t>
            </a:r>
            <a:r>
              <a:rPr lang="en-US" dirty="0">
                <a:solidFill>
                  <a:srgbClr val="5C6773"/>
                </a:solidFill>
                <a:latin typeface="var(--font-monospace)"/>
              </a:rPr>
              <a:t> </a:t>
            </a:r>
            <a:r>
              <a:rPr lang="en-US" dirty="0">
                <a:solidFill>
                  <a:srgbClr val="41A6D9"/>
                </a:solidFill>
                <a:latin typeface="var(--font-monospace)"/>
              </a:rPr>
              <a:t>React</a:t>
            </a:r>
            <a:r>
              <a:rPr lang="en-US" dirty="0">
                <a:solidFill>
                  <a:srgbClr val="5C6773"/>
                </a:solidFill>
                <a:latin typeface="var(--font-monospace)"/>
              </a:rPr>
              <a:t>. --&gt;</a:t>
            </a:r>
          </a:p>
          <a:p>
            <a:r>
              <a:rPr lang="en-US" dirty="0">
                <a:solidFill>
                  <a:srgbClr val="5C6773"/>
                </a:solidFill>
                <a:latin typeface="var(--font-monospace)"/>
              </a:rPr>
              <a:t>    &lt;!-- </a:t>
            </a:r>
            <a:r>
              <a:rPr lang="en-US" dirty="0">
                <a:solidFill>
                  <a:srgbClr val="41A6D9"/>
                </a:solidFill>
                <a:latin typeface="var(--font-monospace)"/>
              </a:rPr>
              <a:t>Note</a:t>
            </a:r>
            <a:r>
              <a:rPr lang="en-US" dirty="0">
                <a:solidFill>
                  <a:srgbClr val="5C6773"/>
                </a:solidFill>
                <a:latin typeface="var(--font-monospace)"/>
              </a:rPr>
              <a:t>: when deploying, replace </a:t>
            </a:r>
            <a:r>
              <a:rPr lang="en-US" dirty="0">
                <a:solidFill>
                  <a:srgbClr val="86B300"/>
                </a:solidFill>
                <a:latin typeface="var(--font-monospace)"/>
              </a:rPr>
              <a:t>"</a:t>
            </a:r>
            <a:r>
              <a:rPr lang="en-US" dirty="0" err="1">
                <a:solidFill>
                  <a:srgbClr val="86B300"/>
                </a:solidFill>
                <a:latin typeface="var(--font-monospace)"/>
              </a:rPr>
              <a:t>development.js</a:t>
            </a:r>
            <a:r>
              <a:rPr lang="en-US" dirty="0">
                <a:solidFill>
                  <a:srgbClr val="86B300"/>
                </a:solidFill>
                <a:latin typeface="var(--font-monospace)"/>
              </a:rPr>
              <a:t>"</a:t>
            </a:r>
            <a:r>
              <a:rPr lang="en-US" dirty="0">
                <a:solidFill>
                  <a:srgbClr val="5C6773"/>
                </a:solidFill>
                <a:latin typeface="var(--font-monospace)"/>
              </a:rPr>
              <a:t> </a:t>
            </a:r>
            <a:r>
              <a:rPr lang="en-US" dirty="0">
                <a:solidFill>
                  <a:srgbClr val="F2590C"/>
                </a:solidFill>
                <a:latin typeface="var(--font-monospace)"/>
              </a:rPr>
              <a:t>with</a:t>
            </a:r>
            <a:r>
              <a:rPr lang="en-US" dirty="0">
                <a:solidFill>
                  <a:srgbClr val="5C6773"/>
                </a:solidFill>
                <a:latin typeface="var(--font-monospace)"/>
              </a:rPr>
              <a:t> </a:t>
            </a:r>
            <a:r>
              <a:rPr lang="en-US" dirty="0">
                <a:solidFill>
                  <a:srgbClr val="86B300"/>
                </a:solidFill>
                <a:latin typeface="var(--font-monospace)"/>
              </a:rPr>
              <a:t>"</a:t>
            </a:r>
            <a:r>
              <a:rPr lang="en-US" dirty="0" err="1">
                <a:solidFill>
                  <a:srgbClr val="86B300"/>
                </a:solidFill>
                <a:latin typeface="var(--font-monospace)"/>
              </a:rPr>
              <a:t>production.min.js</a:t>
            </a:r>
            <a:r>
              <a:rPr lang="en-US" dirty="0">
                <a:solidFill>
                  <a:srgbClr val="86B300"/>
                </a:solidFill>
                <a:latin typeface="var(--font-monospace)"/>
              </a:rPr>
              <a:t>"</a:t>
            </a:r>
            <a:r>
              <a:rPr lang="en-US" dirty="0">
                <a:solidFill>
                  <a:srgbClr val="5C6773"/>
                </a:solidFill>
                <a:latin typeface="var(--font-monospace)"/>
              </a:rPr>
              <a:t>. --&gt;</a:t>
            </a:r>
          </a:p>
          <a:p>
            <a:r>
              <a:rPr lang="en-US" dirty="0">
                <a:solidFill>
                  <a:srgbClr val="5C6773"/>
                </a:solidFill>
                <a:latin typeface="var(--font-monospace)"/>
              </a:rPr>
              <a:t>    &lt;script </a:t>
            </a:r>
            <a:r>
              <a:rPr lang="en-US" dirty="0" err="1">
                <a:solidFill>
                  <a:srgbClr val="5C6773"/>
                </a:solidFill>
                <a:latin typeface="var(--font-monospace)"/>
              </a:rPr>
              <a:t>src</a:t>
            </a:r>
            <a:r>
              <a:rPr lang="en-US" dirty="0">
                <a:solidFill>
                  <a:srgbClr val="5C6773"/>
                </a:solidFill>
                <a:latin typeface="var(--font-monospace)"/>
              </a:rPr>
              <a:t>=</a:t>
            </a:r>
            <a:r>
              <a:rPr lang="en-US" dirty="0">
                <a:solidFill>
                  <a:srgbClr val="86B300"/>
                </a:solidFill>
                <a:latin typeface="var(--font-monospace)"/>
              </a:rPr>
              <a:t>"https://</a:t>
            </a:r>
            <a:r>
              <a:rPr lang="en-US" dirty="0" err="1">
                <a:solidFill>
                  <a:srgbClr val="86B300"/>
                </a:solidFill>
                <a:latin typeface="var(--font-monospace)"/>
              </a:rPr>
              <a:t>unpkg.com</a:t>
            </a:r>
            <a:r>
              <a:rPr lang="en-US" dirty="0">
                <a:solidFill>
                  <a:srgbClr val="86B300"/>
                </a:solidFill>
                <a:latin typeface="var(--font-monospace)"/>
              </a:rPr>
              <a:t>/react@16/</a:t>
            </a:r>
            <a:r>
              <a:rPr lang="en-US" dirty="0" err="1">
                <a:solidFill>
                  <a:srgbClr val="86B300"/>
                </a:solidFill>
                <a:latin typeface="var(--font-monospace)"/>
              </a:rPr>
              <a:t>umd</a:t>
            </a:r>
            <a:r>
              <a:rPr lang="en-US" dirty="0">
                <a:solidFill>
                  <a:srgbClr val="86B300"/>
                </a:solidFill>
                <a:latin typeface="var(--font-monospace)"/>
              </a:rPr>
              <a:t>/</a:t>
            </a:r>
            <a:r>
              <a:rPr lang="en-US" dirty="0" err="1">
                <a:solidFill>
                  <a:srgbClr val="86B300"/>
                </a:solidFill>
                <a:latin typeface="var(--font-monospace)"/>
              </a:rPr>
              <a:t>react.development.js</a:t>
            </a:r>
            <a:r>
              <a:rPr lang="en-US" dirty="0">
                <a:solidFill>
                  <a:srgbClr val="86B300"/>
                </a:solidFill>
                <a:latin typeface="var(--font-monospace)"/>
              </a:rPr>
              <a:t>"</a:t>
            </a:r>
            <a:r>
              <a:rPr lang="en-US" dirty="0">
                <a:solidFill>
                  <a:srgbClr val="5C6773"/>
                </a:solidFill>
                <a:latin typeface="var(--font-monospace)"/>
              </a:rPr>
              <a:t> </a:t>
            </a:r>
            <a:r>
              <a:rPr lang="en-US" dirty="0" err="1">
                <a:solidFill>
                  <a:srgbClr val="5C6773"/>
                </a:solidFill>
                <a:latin typeface="var(--font-monospace)"/>
              </a:rPr>
              <a:t>crossorigin</a:t>
            </a:r>
            <a:r>
              <a:rPr lang="en-US" dirty="0">
                <a:solidFill>
                  <a:srgbClr val="5C6773"/>
                </a:solidFill>
                <a:latin typeface="var(--font-monospace)"/>
              </a:rPr>
              <a:t>&gt;&lt;/script&gt;</a:t>
            </a:r>
          </a:p>
          <a:p>
            <a:r>
              <a:rPr lang="en-US" dirty="0">
                <a:solidFill>
                  <a:srgbClr val="5C6773"/>
                </a:solidFill>
                <a:latin typeface="var(--font-monospace)"/>
              </a:rPr>
              <a:t>    &lt;script </a:t>
            </a:r>
            <a:r>
              <a:rPr lang="en-US" dirty="0" err="1">
                <a:solidFill>
                  <a:srgbClr val="5C6773"/>
                </a:solidFill>
                <a:latin typeface="var(--font-monospace)"/>
              </a:rPr>
              <a:t>src</a:t>
            </a:r>
            <a:r>
              <a:rPr lang="en-US" dirty="0">
                <a:solidFill>
                  <a:srgbClr val="5C6773"/>
                </a:solidFill>
                <a:latin typeface="var(--font-monospace)"/>
              </a:rPr>
              <a:t>=</a:t>
            </a:r>
            <a:r>
              <a:rPr lang="en-US" dirty="0">
                <a:solidFill>
                  <a:srgbClr val="86B300"/>
                </a:solidFill>
                <a:latin typeface="var(--font-monospace)"/>
              </a:rPr>
              <a:t>"https://</a:t>
            </a:r>
            <a:r>
              <a:rPr lang="en-US" dirty="0" err="1">
                <a:solidFill>
                  <a:srgbClr val="86B300"/>
                </a:solidFill>
                <a:latin typeface="var(--font-monospace)"/>
              </a:rPr>
              <a:t>unpkg.com</a:t>
            </a:r>
            <a:r>
              <a:rPr lang="en-US" dirty="0">
                <a:solidFill>
                  <a:srgbClr val="86B300"/>
                </a:solidFill>
                <a:latin typeface="var(--font-monospace)"/>
              </a:rPr>
              <a:t>/react-dom@16/</a:t>
            </a:r>
            <a:r>
              <a:rPr lang="en-US" dirty="0" err="1">
                <a:solidFill>
                  <a:srgbClr val="86B300"/>
                </a:solidFill>
                <a:latin typeface="var(--font-monospace)"/>
              </a:rPr>
              <a:t>umd</a:t>
            </a:r>
            <a:r>
              <a:rPr lang="en-US" dirty="0">
                <a:solidFill>
                  <a:srgbClr val="86B300"/>
                </a:solidFill>
                <a:latin typeface="var(--font-monospace)"/>
              </a:rPr>
              <a:t>/react-</a:t>
            </a:r>
            <a:r>
              <a:rPr lang="en-US" dirty="0" err="1">
                <a:solidFill>
                  <a:srgbClr val="86B300"/>
                </a:solidFill>
                <a:latin typeface="var(--font-monospace)"/>
              </a:rPr>
              <a:t>dom.development.js</a:t>
            </a:r>
            <a:r>
              <a:rPr lang="en-US" dirty="0">
                <a:solidFill>
                  <a:srgbClr val="86B300"/>
                </a:solidFill>
                <a:latin typeface="var(--font-monospace)"/>
              </a:rPr>
              <a:t>"</a:t>
            </a:r>
            <a:r>
              <a:rPr lang="en-US" dirty="0">
                <a:solidFill>
                  <a:srgbClr val="5C6773"/>
                </a:solidFill>
                <a:latin typeface="var(--font-monospace)"/>
              </a:rPr>
              <a:t> </a:t>
            </a:r>
            <a:r>
              <a:rPr lang="en-US" dirty="0" err="1">
                <a:solidFill>
                  <a:srgbClr val="5C6773"/>
                </a:solidFill>
                <a:latin typeface="var(--font-monospace)"/>
              </a:rPr>
              <a:t>crossorigin</a:t>
            </a:r>
            <a:r>
              <a:rPr lang="en-US" dirty="0">
                <a:solidFill>
                  <a:srgbClr val="5C6773"/>
                </a:solidFill>
                <a:latin typeface="var(--font-monospace)"/>
              </a:rPr>
              <a:t>&gt;&lt;/script&gt;</a:t>
            </a:r>
          </a:p>
          <a:p>
            <a:br>
              <a:rPr lang="en-US" dirty="0">
                <a:solidFill>
                  <a:srgbClr val="5C6773"/>
                </a:solidFill>
                <a:latin typeface="var(--font-monospace)"/>
              </a:rPr>
            </a:br>
            <a:r>
              <a:rPr lang="en-US" dirty="0">
                <a:solidFill>
                  <a:srgbClr val="5C6773"/>
                </a:solidFill>
                <a:latin typeface="var(--font-monospace)"/>
              </a:rPr>
              <a:t>    &lt;!-- </a:t>
            </a:r>
            <a:r>
              <a:rPr lang="en-US" dirty="0">
                <a:solidFill>
                  <a:srgbClr val="41A6D9"/>
                </a:solidFill>
                <a:latin typeface="var(--font-monospace)"/>
              </a:rPr>
              <a:t>Load</a:t>
            </a:r>
            <a:r>
              <a:rPr lang="en-US" dirty="0">
                <a:solidFill>
                  <a:srgbClr val="5C6773"/>
                </a:solidFill>
                <a:latin typeface="var(--font-monospace)"/>
              </a:rPr>
              <a:t> our </a:t>
            </a:r>
            <a:r>
              <a:rPr lang="en-US" dirty="0">
                <a:solidFill>
                  <a:srgbClr val="41A6D9"/>
                </a:solidFill>
                <a:latin typeface="var(--font-monospace)"/>
              </a:rPr>
              <a:t>React</a:t>
            </a:r>
            <a:r>
              <a:rPr lang="en-US" dirty="0">
                <a:solidFill>
                  <a:srgbClr val="5C6773"/>
                </a:solidFill>
                <a:latin typeface="var(--font-monospace)"/>
              </a:rPr>
              <a:t> component. --&gt;</a:t>
            </a:r>
          </a:p>
          <a:p>
            <a:r>
              <a:rPr lang="en-US" dirty="0">
                <a:solidFill>
                  <a:srgbClr val="5C6773"/>
                </a:solidFill>
                <a:latin typeface="var(--font-monospace)"/>
              </a:rPr>
              <a:t>    &lt;script </a:t>
            </a:r>
            <a:r>
              <a:rPr lang="en-US" dirty="0" err="1">
                <a:solidFill>
                  <a:srgbClr val="5C6773"/>
                </a:solidFill>
                <a:latin typeface="var(--font-monospace)"/>
              </a:rPr>
              <a:t>src</a:t>
            </a:r>
            <a:r>
              <a:rPr lang="en-US" dirty="0">
                <a:solidFill>
                  <a:srgbClr val="5C6773"/>
                </a:solidFill>
                <a:latin typeface="var(--font-monospace)"/>
              </a:rPr>
              <a:t>=</a:t>
            </a:r>
            <a:r>
              <a:rPr lang="en-US" dirty="0">
                <a:solidFill>
                  <a:srgbClr val="86B300"/>
                </a:solidFill>
                <a:latin typeface="var(--font-monospace)"/>
              </a:rPr>
              <a:t>"</a:t>
            </a:r>
            <a:r>
              <a:rPr lang="en-US" dirty="0" err="1">
                <a:solidFill>
                  <a:srgbClr val="86B300"/>
                </a:solidFill>
                <a:latin typeface="var(--font-monospace)"/>
              </a:rPr>
              <a:t>app.js</a:t>
            </a:r>
            <a:r>
              <a:rPr lang="en-US" dirty="0">
                <a:solidFill>
                  <a:srgbClr val="86B300"/>
                </a:solidFill>
                <a:latin typeface="var(--font-monospace)"/>
              </a:rPr>
              <a:t>"</a:t>
            </a:r>
            <a:r>
              <a:rPr lang="en-US" dirty="0">
                <a:solidFill>
                  <a:srgbClr val="5C6773"/>
                </a:solidFill>
                <a:latin typeface="var(--font-monospace)"/>
              </a:rPr>
              <a:t> type=</a:t>
            </a:r>
            <a:r>
              <a:rPr lang="en-US" dirty="0">
                <a:solidFill>
                  <a:srgbClr val="86B300"/>
                </a:solidFill>
                <a:latin typeface="var(--font-monospace)"/>
              </a:rPr>
              <a:t>"text/babel"</a:t>
            </a:r>
            <a:r>
              <a:rPr lang="en-US" dirty="0">
                <a:solidFill>
                  <a:srgbClr val="5C6773"/>
                </a:solidFill>
                <a:latin typeface="var(--font-monospace)"/>
              </a:rPr>
              <a:t>&gt;&lt;/script&gt;</a:t>
            </a:r>
          </a:p>
          <a:p>
            <a:br>
              <a:rPr lang="en-US" dirty="0">
                <a:solidFill>
                  <a:srgbClr val="5C6773"/>
                </a:solidFill>
                <a:latin typeface="var(--font-monospace)"/>
              </a:rPr>
            </a:br>
            <a:r>
              <a:rPr lang="en-US" dirty="0">
                <a:solidFill>
                  <a:srgbClr val="5C6773"/>
                </a:solidFill>
                <a:latin typeface="var(--font-monospace)"/>
              </a:rPr>
              <a:t>  &lt;/body&gt;</a:t>
            </a:r>
          </a:p>
          <a:p>
            <a:r>
              <a:rPr lang="en-US" dirty="0">
                <a:solidFill>
                  <a:srgbClr val="5C6773"/>
                </a:solidFill>
                <a:latin typeface="var(--font-monospace)"/>
              </a:rPr>
              <a:t>&lt;/html&gt;</a:t>
            </a:r>
          </a:p>
        </p:txBody>
      </p:sp>
      <p:sp>
        <p:nvSpPr>
          <p:cNvPr id="2" name="Title 1">
            <a:extLst>
              <a:ext uri="{FF2B5EF4-FFF2-40B4-BE49-F238E27FC236}">
                <a16:creationId xmlns:a16="http://schemas.microsoft.com/office/drawing/2014/main" id="{DE6824BC-43B1-464E-AABE-A770C1594888}"/>
              </a:ext>
            </a:extLst>
          </p:cNvPr>
          <p:cNvSpPr>
            <a:spLocks noGrp="1"/>
          </p:cNvSpPr>
          <p:nvPr>
            <p:ph type="title"/>
          </p:nvPr>
        </p:nvSpPr>
        <p:spPr/>
        <p:txBody>
          <a:bodyPr/>
          <a:lstStyle/>
          <a:p>
            <a:r>
              <a:rPr lang="en-VN" dirty="0"/>
              <a:t>HTML file (index.html)</a:t>
            </a:r>
          </a:p>
        </p:txBody>
      </p:sp>
      <p:sp>
        <p:nvSpPr>
          <p:cNvPr id="4" name="Slide Number Placeholder 3">
            <a:extLst>
              <a:ext uri="{FF2B5EF4-FFF2-40B4-BE49-F238E27FC236}">
                <a16:creationId xmlns:a16="http://schemas.microsoft.com/office/drawing/2014/main" id="{49162FEC-9E16-0442-9D77-E046C059A9FC}"/>
              </a:ext>
            </a:extLst>
          </p:cNvPr>
          <p:cNvSpPr>
            <a:spLocks noGrp="1"/>
          </p:cNvSpPr>
          <p:nvPr>
            <p:ph type="sldNum" idx="12"/>
          </p:nvPr>
        </p:nvSpPr>
        <p:spPr/>
        <p:txBody>
          <a:bodyPr/>
          <a:lstStyle/>
          <a:p>
            <a:fld id="{00000000-1234-1234-1234-123412341234}" type="slidenum">
              <a:rPr lang="en-US" altLang="ja-JP" smtClean="0"/>
              <a:pPr/>
              <a:t>4</a:t>
            </a:fld>
            <a:endParaRPr lang="ja-JP" altLang="en-US"/>
          </a:p>
        </p:txBody>
      </p:sp>
    </p:spTree>
    <p:extLst>
      <p:ext uri="{BB962C8B-B14F-4D97-AF65-F5344CB8AC3E}">
        <p14:creationId xmlns:p14="http://schemas.microsoft.com/office/powerpoint/2010/main" val="816410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A2A3FC5B-E0AA-9544-B6FB-F9C67AF4D389}"/>
              </a:ext>
            </a:extLst>
          </p:cNvPr>
          <p:cNvSpPr>
            <a:spLocks noGrp="1"/>
          </p:cNvSpPr>
          <p:nvPr>
            <p:ph type="title"/>
          </p:nvPr>
        </p:nvSpPr>
        <p:spPr/>
        <p:txBody>
          <a:bodyPr/>
          <a:lstStyle/>
          <a:p>
            <a:r>
              <a:rPr lang="en-VN" dirty="0"/>
              <a:t>Smallest React Example</a:t>
            </a:r>
          </a:p>
        </p:txBody>
      </p:sp>
      <p:sp>
        <p:nvSpPr>
          <p:cNvPr id="2" name="Slide Number Placeholder 1">
            <a:extLst>
              <a:ext uri="{FF2B5EF4-FFF2-40B4-BE49-F238E27FC236}">
                <a16:creationId xmlns:a16="http://schemas.microsoft.com/office/drawing/2014/main" id="{732D8B74-E5B3-D64B-86DA-E9A65B504BD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17" name="TextBox 16">
            <a:extLst>
              <a:ext uri="{FF2B5EF4-FFF2-40B4-BE49-F238E27FC236}">
                <a16:creationId xmlns:a16="http://schemas.microsoft.com/office/drawing/2014/main" id="{03253AAE-2574-164D-85F9-ACE00A7BAD8A}"/>
              </a:ext>
            </a:extLst>
          </p:cNvPr>
          <p:cNvSpPr txBox="1"/>
          <p:nvPr/>
        </p:nvSpPr>
        <p:spPr>
          <a:xfrm>
            <a:off x="838200" y="1875295"/>
            <a:ext cx="7205420" cy="400110"/>
          </a:xfrm>
          <a:prstGeom prst="rect">
            <a:avLst/>
          </a:prstGeom>
          <a:noFill/>
        </p:spPr>
        <p:txBody>
          <a:bodyPr wrap="square" rtlCol="0">
            <a:spAutoFit/>
          </a:bodyPr>
          <a:lstStyle/>
          <a:p>
            <a:r>
              <a:rPr lang="en-US" sz="2000" dirty="0"/>
              <a:t>The smallest React example looks like this (</a:t>
            </a:r>
            <a:r>
              <a:rPr lang="en-US" sz="2000" dirty="0" err="1"/>
              <a:t>app.js</a:t>
            </a:r>
            <a:r>
              <a:rPr lang="en-US" sz="2000" dirty="0"/>
              <a:t>):</a:t>
            </a:r>
            <a:endParaRPr lang="en-VN" sz="2000" dirty="0"/>
          </a:p>
        </p:txBody>
      </p:sp>
      <p:sp>
        <p:nvSpPr>
          <p:cNvPr id="18" name="Rectangle 17">
            <a:extLst>
              <a:ext uri="{FF2B5EF4-FFF2-40B4-BE49-F238E27FC236}">
                <a16:creationId xmlns:a16="http://schemas.microsoft.com/office/drawing/2014/main" id="{AC4C1E21-2FFD-AF42-823D-C707FF12B2B3}"/>
              </a:ext>
            </a:extLst>
          </p:cNvPr>
          <p:cNvSpPr/>
          <p:nvPr/>
        </p:nvSpPr>
        <p:spPr>
          <a:xfrm>
            <a:off x="1392910" y="2734971"/>
            <a:ext cx="6096000" cy="1200329"/>
          </a:xfrm>
          <a:prstGeom prst="rect">
            <a:avLst/>
          </a:prstGeom>
          <a:solidFill>
            <a:schemeClr val="bg1">
              <a:lumMod val="95000"/>
            </a:schemeClr>
          </a:solidFill>
        </p:spPr>
        <p:txBody>
          <a:bodyPr>
            <a:spAutoFit/>
          </a:bodyPr>
          <a:lstStyle/>
          <a:p>
            <a:r>
              <a:rPr lang="en-US" sz="1800" dirty="0" err="1">
                <a:solidFill>
                  <a:srgbClr val="41A6D9"/>
                </a:solidFill>
                <a:latin typeface="var(--font-monospace)"/>
              </a:rPr>
              <a:t>ReactDOM</a:t>
            </a:r>
            <a:r>
              <a:rPr lang="en-US" sz="1800" dirty="0" err="1">
                <a:solidFill>
                  <a:srgbClr val="5C6773"/>
                </a:solidFill>
                <a:latin typeface="var(--font-monospace)"/>
              </a:rPr>
              <a:t>.render</a:t>
            </a:r>
            <a:r>
              <a:rPr lang="en-US" sz="1800" dirty="0">
                <a:solidFill>
                  <a:srgbClr val="5C6773"/>
                </a:solidFill>
                <a:latin typeface="var(--font-monospace)"/>
              </a:rPr>
              <a:t>(</a:t>
            </a:r>
          </a:p>
          <a:p>
            <a:r>
              <a:rPr lang="en-US" sz="1800" dirty="0">
                <a:solidFill>
                  <a:srgbClr val="5C6773"/>
                </a:solidFill>
                <a:latin typeface="var(--font-monospace)"/>
              </a:rPr>
              <a:t>  &lt;h1&gt;</a:t>
            </a:r>
            <a:r>
              <a:rPr lang="en-US" sz="1800" dirty="0">
                <a:solidFill>
                  <a:srgbClr val="41A6D9"/>
                </a:solidFill>
                <a:latin typeface="var(--font-monospace)"/>
              </a:rPr>
              <a:t>Hello</a:t>
            </a:r>
            <a:r>
              <a:rPr lang="en-US" sz="1800" dirty="0">
                <a:solidFill>
                  <a:srgbClr val="5C6773"/>
                </a:solidFill>
                <a:latin typeface="var(--font-monospace)"/>
              </a:rPr>
              <a:t>, world!&lt;/h1&gt;,</a:t>
            </a:r>
          </a:p>
          <a:p>
            <a:r>
              <a:rPr lang="en-US" sz="1800" dirty="0">
                <a:solidFill>
                  <a:srgbClr val="5C6773"/>
                </a:solidFill>
                <a:latin typeface="var(--font-monospace)"/>
              </a:rPr>
              <a:t>  </a:t>
            </a:r>
            <a:r>
              <a:rPr lang="en-US" sz="1800" dirty="0" err="1">
                <a:solidFill>
                  <a:srgbClr val="5C6773"/>
                </a:solidFill>
                <a:latin typeface="var(--font-monospace)"/>
              </a:rPr>
              <a:t>document.getElementById</a:t>
            </a:r>
            <a:r>
              <a:rPr lang="en-US" sz="1800" dirty="0">
                <a:solidFill>
                  <a:srgbClr val="5C6773"/>
                </a:solidFill>
                <a:latin typeface="var(--font-monospace)"/>
              </a:rPr>
              <a:t>(</a:t>
            </a:r>
            <a:r>
              <a:rPr lang="en-US" sz="1800" dirty="0">
                <a:solidFill>
                  <a:srgbClr val="86B300"/>
                </a:solidFill>
                <a:latin typeface="var(--font-monospace)"/>
              </a:rPr>
              <a:t>'root'</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2464366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D49563-A0CC-2B4C-8375-2BE54E4A681B}"/>
              </a:ext>
            </a:extLst>
          </p:cNvPr>
          <p:cNvSpPr>
            <a:spLocks noGrp="1"/>
          </p:cNvSpPr>
          <p:nvPr>
            <p:ph type="title"/>
          </p:nvPr>
        </p:nvSpPr>
        <p:spPr/>
        <p:txBody>
          <a:bodyPr/>
          <a:lstStyle/>
          <a:p>
            <a:r>
              <a:rPr lang="en-US" dirty="0"/>
              <a:t>Run it on localhost</a:t>
            </a:r>
            <a:endParaRPr lang="en-VN" dirty="0"/>
          </a:p>
        </p:txBody>
      </p:sp>
      <p:sp>
        <p:nvSpPr>
          <p:cNvPr id="4" name="Slide Number Placeholder 3">
            <a:extLst>
              <a:ext uri="{FF2B5EF4-FFF2-40B4-BE49-F238E27FC236}">
                <a16:creationId xmlns:a16="http://schemas.microsoft.com/office/drawing/2014/main" id="{38872986-5D5C-DA42-94C2-C134D7A8A00A}"/>
              </a:ext>
            </a:extLst>
          </p:cNvPr>
          <p:cNvSpPr>
            <a:spLocks noGrp="1"/>
          </p:cNvSpPr>
          <p:nvPr>
            <p:ph type="sldNum" idx="12"/>
          </p:nvPr>
        </p:nvSpPr>
        <p:spPr/>
        <p:txBody>
          <a:bodyPr/>
          <a:lstStyle/>
          <a:p>
            <a:fld id="{00000000-1234-1234-1234-123412341234}" type="slidenum">
              <a:rPr lang="en-US" altLang="ja-JP" smtClean="0"/>
              <a:pPr/>
              <a:t>6</a:t>
            </a:fld>
            <a:endParaRPr lang="ja-JP" altLang="en-US"/>
          </a:p>
        </p:txBody>
      </p:sp>
      <p:sp>
        <p:nvSpPr>
          <p:cNvPr id="2" name="TextBox 1">
            <a:extLst>
              <a:ext uri="{FF2B5EF4-FFF2-40B4-BE49-F238E27FC236}">
                <a16:creationId xmlns:a16="http://schemas.microsoft.com/office/drawing/2014/main" id="{96FE4C88-47B3-814D-8977-6CB3CE12353F}"/>
              </a:ext>
            </a:extLst>
          </p:cNvPr>
          <p:cNvSpPr txBox="1"/>
          <p:nvPr/>
        </p:nvSpPr>
        <p:spPr>
          <a:xfrm>
            <a:off x="838200" y="1701321"/>
            <a:ext cx="4059264" cy="400110"/>
          </a:xfrm>
          <a:prstGeom prst="rect">
            <a:avLst/>
          </a:prstGeom>
          <a:noFill/>
        </p:spPr>
        <p:txBody>
          <a:bodyPr wrap="square" rtlCol="0">
            <a:spAutoFit/>
          </a:bodyPr>
          <a:lstStyle/>
          <a:p>
            <a:r>
              <a:rPr lang="en-VN" sz="2000" dirty="0"/>
              <a:t>Install Node http-server</a:t>
            </a:r>
          </a:p>
        </p:txBody>
      </p:sp>
      <p:sp>
        <p:nvSpPr>
          <p:cNvPr id="3" name="TextBox 2">
            <a:extLst>
              <a:ext uri="{FF2B5EF4-FFF2-40B4-BE49-F238E27FC236}">
                <a16:creationId xmlns:a16="http://schemas.microsoft.com/office/drawing/2014/main" id="{D09A060E-77E8-2844-BA6E-E57324417C7D}"/>
              </a:ext>
            </a:extLst>
          </p:cNvPr>
          <p:cNvSpPr txBox="1"/>
          <p:nvPr/>
        </p:nvSpPr>
        <p:spPr>
          <a:xfrm>
            <a:off x="1379349" y="2262752"/>
            <a:ext cx="4401518" cy="369332"/>
          </a:xfrm>
          <a:prstGeom prst="rect">
            <a:avLst/>
          </a:prstGeom>
          <a:solidFill>
            <a:schemeClr val="bg1">
              <a:lumMod val="95000"/>
            </a:schemeClr>
          </a:solidFill>
        </p:spPr>
        <p:txBody>
          <a:bodyPr wrap="square" rtlCol="0">
            <a:spAutoFit/>
          </a:bodyPr>
          <a:lstStyle/>
          <a:p>
            <a:r>
              <a:rPr lang="en-US" sz="1800" dirty="0" err="1">
                <a:solidFill>
                  <a:schemeClr val="accent5"/>
                </a:solidFill>
              </a:rPr>
              <a:t>npm</a:t>
            </a:r>
            <a:r>
              <a:rPr lang="en-US" sz="1800" dirty="0"/>
              <a:t> install http-server -g</a:t>
            </a:r>
            <a:endParaRPr lang="en-VN" sz="1800" dirty="0"/>
          </a:p>
        </p:txBody>
      </p:sp>
      <p:sp>
        <p:nvSpPr>
          <p:cNvPr id="7" name="TextBox 6">
            <a:extLst>
              <a:ext uri="{FF2B5EF4-FFF2-40B4-BE49-F238E27FC236}">
                <a16:creationId xmlns:a16="http://schemas.microsoft.com/office/drawing/2014/main" id="{3CC0F7AC-67F8-854E-9F0B-75670DDE9949}"/>
              </a:ext>
            </a:extLst>
          </p:cNvPr>
          <p:cNvSpPr txBox="1"/>
          <p:nvPr/>
        </p:nvSpPr>
        <p:spPr>
          <a:xfrm>
            <a:off x="838199" y="3275111"/>
            <a:ext cx="9592159" cy="400110"/>
          </a:xfrm>
          <a:prstGeom prst="rect">
            <a:avLst/>
          </a:prstGeom>
          <a:noFill/>
        </p:spPr>
        <p:txBody>
          <a:bodyPr wrap="square" rtlCol="0">
            <a:spAutoFit/>
          </a:bodyPr>
          <a:lstStyle/>
          <a:p>
            <a:r>
              <a:rPr lang="en-VN" sz="2000" dirty="0"/>
              <a:t>Go to the folder where you placed the “index.html” file. Then start the http-server</a:t>
            </a:r>
          </a:p>
        </p:txBody>
      </p:sp>
      <p:sp>
        <p:nvSpPr>
          <p:cNvPr id="8" name="TextBox 7">
            <a:extLst>
              <a:ext uri="{FF2B5EF4-FFF2-40B4-BE49-F238E27FC236}">
                <a16:creationId xmlns:a16="http://schemas.microsoft.com/office/drawing/2014/main" id="{2FBB90C1-1838-F148-BCC8-2535782C3A22}"/>
              </a:ext>
            </a:extLst>
          </p:cNvPr>
          <p:cNvSpPr txBox="1"/>
          <p:nvPr/>
        </p:nvSpPr>
        <p:spPr>
          <a:xfrm>
            <a:off x="1379349" y="3952068"/>
            <a:ext cx="7067227" cy="307777"/>
          </a:xfrm>
          <a:prstGeom prst="rect">
            <a:avLst/>
          </a:prstGeom>
          <a:solidFill>
            <a:schemeClr val="bg1">
              <a:lumMod val="95000"/>
            </a:schemeClr>
          </a:solidFill>
        </p:spPr>
        <p:txBody>
          <a:bodyPr wrap="square" rtlCol="0">
            <a:spAutoFit/>
          </a:bodyPr>
          <a:lstStyle/>
          <a:p>
            <a:r>
              <a:rPr lang="en-US" dirty="0"/>
              <a:t>http-server . -p 8000</a:t>
            </a:r>
            <a:endParaRPr lang="en-VN" dirty="0"/>
          </a:p>
        </p:txBody>
      </p:sp>
    </p:spTree>
    <p:extLst>
      <p:ext uri="{BB962C8B-B14F-4D97-AF65-F5344CB8AC3E}">
        <p14:creationId xmlns:p14="http://schemas.microsoft.com/office/powerpoint/2010/main" val="16746995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EB149F-127C-2A4D-A038-93A16C69D2B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3" name="TextBox 2">
            <a:extLst>
              <a:ext uri="{FF2B5EF4-FFF2-40B4-BE49-F238E27FC236}">
                <a16:creationId xmlns:a16="http://schemas.microsoft.com/office/drawing/2014/main" id="{2B7B01DE-6BE0-CB46-B17A-601739C0DDE1}"/>
              </a:ext>
            </a:extLst>
          </p:cNvPr>
          <p:cNvSpPr txBox="1"/>
          <p:nvPr/>
        </p:nvSpPr>
        <p:spPr>
          <a:xfrm>
            <a:off x="774914" y="1317357"/>
            <a:ext cx="10352869" cy="707886"/>
          </a:xfrm>
          <a:prstGeom prst="rect">
            <a:avLst/>
          </a:prstGeom>
          <a:noFill/>
        </p:spPr>
        <p:txBody>
          <a:bodyPr wrap="square" rtlCol="0">
            <a:spAutoFit/>
          </a:bodyPr>
          <a:lstStyle/>
          <a:p>
            <a:r>
              <a:rPr lang="en-VN" sz="2000" dirty="0"/>
              <a:t>Open the local host url on browser (</a:t>
            </a:r>
            <a:r>
              <a:rPr lang="en-US" sz="2000" dirty="0">
                <a:hlinkClick r:id="rId2"/>
              </a:rPr>
              <a:t>http://127.0.0.1:8000</a:t>
            </a:r>
            <a:r>
              <a:rPr lang="en-US" sz="2000" dirty="0"/>
              <a:t>), you should see the page like as bellow</a:t>
            </a:r>
            <a:endParaRPr lang="en-VN" sz="2000" dirty="0"/>
          </a:p>
        </p:txBody>
      </p:sp>
      <p:pic>
        <p:nvPicPr>
          <p:cNvPr id="4" name="Picture 3">
            <a:extLst>
              <a:ext uri="{FF2B5EF4-FFF2-40B4-BE49-F238E27FC236}">
                <a16:creationId xmlns:a16="http://schemas.microsoft.com/office/drawing/2014/main" id="{546CA6AF-4287-4241-A896-C637CE933102}"/>
              </a:ext>
            </a:extLst>
          </p:cNvPr>
          <p:cNvPicPr>
            <a:picLocks noChangeAspect="1"/>
          </p:cNvPicPr>
          <p:nvPr/>
        </p:nvPicPr>
        <p:blipFill>
          <a:blip r:embed="rId3"/>
          <a:stretch>
            <a:fillRect/>
          </a:stretch>
        </p:blipFill>
        <p:spPr>
          <a:xfrm>
            <a:off x="3324170" y="2879671"/>
            <a:ext cx="4750445" cy="1820530"/>
          </a:xfrm>
          <a:prstGeom prst="rect">
            <a:avLst/>
          </a:prstGeom>
          <a:ln>
            <a:solidFill>
              <a:schemeClr val="tx1"/>
            </a:solidFill>
          </a:ln>
        </p:spPr>
      </p:pic>
    </p:spTree>
    <p:extLst>
      <p:ext uri="{BB962C8B-B14F-4D97-AF65-F5344CB8AC3E}">
        <p14:creationId xmlns:p14="http://schemas.microsoft.com/office/powerpoint/2010/main" val="2813012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8D439-1123-BB46-923A-0A0F50AE7F4A}"/>
              </a:ext>
            </a:extLst>
          </p:cNvPr>
          <p:cNvSpPr>
            <a:spLocks noGrp="1"/>
          </p:cNvSpPr>
          <p:nvPr>
            <p:ph type="title"/>
          </p:nvPr>
        </p:nvSpPr>
        <p:spPr/>
        <p:txBody>
          <a:bodyPr/>
          <a:lstStyle/>
          <a:p>
            <a:r>
              <a:rPr lang="en-US" dirty="0"/>
              <a:t>Try another way</a:t>
            </a:r>
            <a:endParaRPr lang="en-VN" dirty="0"/>
          </a:p>
        </p:txBody>
      </p:sp>
      <p:sp>
        <p:nvSpPr>
          <p:cNvPr id="3" name="Slide Number Placeholder 2">
            <a:extLst>
              <a:ext uri="{FF2B5EF4-FFF2-40B4-BE49-F238E27FC236}">
                <a16:creationId xmlns:a16="http://schemas.microsoft.com/office/drawing/2014/main" id="{2A252EC8-FDE3-9D40-AA89-545C40F6E4B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5" name="TextBox 4">
            <a:extLst>
              <a:ext uri="{FF2B5EF4-FFF2-40B4-BE49-F238E27FC236}">
                <a16:creationId xmlns:a16="http://schemas.microsoft.com/office/drawing/2014/main" id="{06918EE5-E88B-0842-B5D4-DE75BEBE0F73}"/>
              </a:ext>
            </a:extLst>
          </p:cNvPr>
          <p:cNvSpPr txBox="1"/>
          <p:nvPr/>
        </p:nvSpPr>
        <p:spPr>
          <a:xfrm>
            <a:off x="449451" y="1697828"/>
            <a:ext cx="9825925" cy="707886"/>
          </a:xfrm>
          <a:prstGeom prst="rect">
            <a:avLst/>
          </a:prstGeom>
          <a:noFill/>
        </p:spPr>
        <p:txBody>
          <a:bodyPr wrap="square" rtlCol="0">
            <a:spAutoFit/>
          </a:bodyPr>
          <a:lstStyle/>
          <a:p>
            <a:r>
              <a:rPr lang="en-VN" sz="2000" dirty="0"/>
              <a:t>You can </a:t>
            </a:r>
            <a:r>
              <a:rPr lang="en-US" sz="2000" dirty="0"/>
              <a:t>create a React app to run the example above. </a:t>
            </a:r>
          </a:p>
          <a:p>
            <a:r>
              <a:rPr lang="en-US" sz="2000" dirty="0"/>
              <a:t>First, use create-react-app command to create a React app:</a:t>
            </a:r>
            <a:endParaRPr lang="en-VN" sz="2000" dirty="0"/>
          </a:p>
        </p:txBody>
      </p:sp>
      <p:sp>
        <p:nvSpPr>
          <p:cNvPr id="6" name="TextBox 5">
            <a:extLst>
              <a:ext uri="{FF2B5EF4-FFF2-40B4-BE49-F238E27FC236}">
                <a16:creationId xmlns:a16="http://schemas.microsoft.com/office/drawing/2014/main" id="{ADE4A3D0-B84A-3642-AB37-1163DBFB1A86}"/>
              </a:ext>
            </a:extLst>
          </p:cNvPr>
          <p:cNvSpPr txBox="1"/>
          <p:nvPr/>
        </p:nvSpPr>
        <p:spPr>
          <a:xfrm>
            <a:off x="1101671" y="2449114"/>
            <a:ext cx="7594170" cy="369332"/>
          </a:xfrm>
          <a:prstGeom prst="rect">
            <a:avLst/>
          </a:prstGeom>
          <a:solidFill>
            <a:schemeClr val="bg1">
              <a:lumMod val="95000"/>
            </a:schemeClr>
          </a:solidFill>
        </p:spPr>
        <p:txBody>
          <a:bodyPr wrap="square" rtlCol="0">
            <a:spAutoFit/>
          </a:bodyPr>
          <a:lstStyle/>
          <a:p>
            <a:r>
              <a:rPr lang="en-US" sz="1800" dirty="0" err="1">
                <a:solidFill>
                  <a:schemeClr val="accent5"/>
                </a:solidFill>
              </a:rPr>
              <a:t>npx</a:t>
            </a:r>
            <a:r>
              <a:rPr lang="en-US" sz="1800" dirty="0"/>
              <a:t> create-react-app hello-word</a:t>
            </a:r>
            <a:endParaRPr lang="en-VN" sz="1800" dirty="0"/>
          </a:p>
        </p:txBody>
      </p:sp>
      <p:sp>
        <p:nvSpPr>
          <p:cNvPr id="7" name="TextBox 6">
            <a:extLst>
              <a:ext uri="{FF2B5EF4-FFF2-40B4-BE49-F238E27FC236}">
                <a16:creationId xmlns:a16="http://schemas.microsoft.com/office/drawing/2014/main" id="{EDB8B567-2E0C-D04B-85DB-BF90EC829257}"/>
              </a:ext>
            </a:extLst>
          </p:cNvPr>
          <p:cNvSpPr txBox="1"/>
          <p:nvPr/>
        </p:nvSpPr>
        <p:spPr>
          <a:xfrm>
            <a:off x="449451" y="3353559"/>
            <a:ext cx="9515959" cy="400110"/>
          </a:xfrm>
          <a:prstGeom prst="rect">
            <a:avLst/>
          </a:prstGeom>
          <a:noFill/>
        </p:spPr>
        <p:txBody>
          <a:bodyPr wrap="square" rtlCol="0">
            <a:spAutoFit/>
          </a:bodyPr>
          <a:lstStyle/>
          <a:p>
            <a:r>
              <a:rPr lang="en-US" sz="2000" dirty="0"/>
              <a:t>Locate the </a:t>
            </a:r>
            <a:r>
              <a:rPr lang="en-US" sz="2000" b="1" dirty="0" err="1"/>
              <a:t>src</a:t>
            </a:r>
            <a:r>
              <a:rPr lang="en-US" sz="2000" b="1" dirty="0"/>
              <a:t>/</a:t>
            </a:r>
            <a:r>
              <a:rPr lang="en-US" sz="2000" b="1" dirty="0" err="1"/>
              <a:t>index.js</a:t>
            </a:r>
            <a:r>
              <a:rPr lang="en-US" sz="2000" dirty="0"/>
              <a:t> file, then change the render function as below:</a:t>
            </a:r>
            <a:endParaRPr lang="en-VN" sz="2000" dirty="0"/>
          </a:p>
        </p:txBody>
      </p:sp>
      <p:sp>
        <p:nvSpPr>
          <p:cNvPr id="8" name="Rectangle 7">
            <a:extLst>
              <a:ext uri="{FF2B5EF4-FFF2-40B4-BE49-F238E27FC236}">
                <a16:creationId xmlns:a16="http://schemas.microsoft.com/office/drawing/2014/main" id="{1A223FC0-0AD6-F14D-8819-9B43837EA28A}"/>
              </a:ext>
            </a:extLst>
          </p:cNvPr>
          <p:cNvSpPr/>
          <p:nvPr/>
        </p:nvSpPr>
        <p:spPr>
          <a:xfrm>
            <a:off x="1101671" y="4144510"/>
            <a:ext cx="6096000" cy="1200329"/>
          </a:xfrm>
          <a:prstGeom prst="rect">
            <a:avLst/>
          </a:prstGeom>
          <a:solidFill>
            <a:schemeClr val="bg1">
              <a:lumMod val="95000"/>
            </a:schemeClr>
          </a:solidFill>
        </p:spPr>
        <p:txBody>
          <a:bodyPr>
            <a:spAutoFit/>
          </a:bodyPr>
          <a:lstStyle/>
          <a:p>
            <a:r>
              <a:rPr lang="en-US" sz="1800" dirty="0" err="1">
                <a:solidFill>
                  <a:srgbClr val="41A6D9"/>
                </a:solidFill>
                <a:latin typeface="var(--font-monospace)"/>
              </a:rPr>
              <a:t>ReactDOM</a:t>
            </a:r>
            <a:r>
              <a:rPr lang="en-US" sz="1800" dirty="0" err="1">
                <a:solidFill>
                  <a:srgbClr val="5C6773"/>
                </a:solidFill>
                <a:latin typeface="var(--font-monospace)"/>
              </a:rPr>
              <a:t>.render</a:t>
            </a:r>
            <a:r>
              <a:rPr lang="en-US" sz="1800" dirty="0">
                <a:solidFill>
                  <a:srgbClr val="5C6773"/>
                </a:solidFill>
                <a:latin typeface="var(--font-monospace)"/>
              </a:rPr>
              <a:t>(</a:t>
            </a:r>
          </a:p>
          <a:p>
            <a:r>
              <a:rPr lang="en-US" sz="1800" dirty="0">
                <a:solidFill>
                  <a:srgbClr val="5C6773"/>
                </a:solidFill>
                <a:latin typeface="var(--font-monospace)"/>
              </a:rPr>
              <a:t>  &lt;h1&gt;</a:t>
            </a:r>
            <a:r>
              <a:rPr lang="en-US" sz="1800" dirty="0">
                <a:solidFill>
                  <a:srgbClr val="41A6D9"/>
                </a:solidFill>
                <a:latin typeface="var(--font-monospace)"/>
              </a:rPr>
              <a:t>Hello</a:t>
            </a:r>
            <a:r>
              <a:rPr lang="en-US" sz="1800" dirty="0">
                <a:solidFill>
                  <a:srgbClr val="5C6773"/>
                </a:solidFill>
                <a:latin typeface="var(--font-monospace)"/>
              </a:rPr>
              <a:t>, world!&lt;/h1&gt;,</a:t>
            </a:r>
          </a:p>
          <a:p>
            <a:r>
              <a:rPr lang="en-US" sz="1800" dirty="0">
                <a:solidFill>
                  <a:srgbClr val="5C6773"/>
                </a:solidFill>
                <a:latin typeface="var(--font-monospace)"/>
              </a:rPr>
              <a:t>  </a:t>
            </a:r>
            <a:r>
              <a:rPr lang="en-US" sz="1800" dirty="0" err="1">
                <a:solidFill>
                  <a:srgbClr val="5C6773"/>
                </a:solidFill>
                <a:latin typeface="var(--font-monospace)"/>
              </a:rPr>
              <a:t>document.getElementById</a:t>
            </a:r>
            <a:r>
              <a:rPr lang="en-US" sz="1800" dirty="0">
                <a:solidFill>
                  <a:srgbClr val="5C6773"/>
                </a:solidFill>
                <a:latin typeface="var(--font-monospace)"/>
              </a:rPr>
              <a:t>(</a:t>
            </a:r>
            <a:r>
              <a:rPr lang="en-US" sz="1800" dirty="0">
                <a:solidFill>
                  <a:srgbClr val="86B300"/>
                </a:solidFill>
                <a:latin typeface="var(--font-monospace)"/>
              </a:rPr>
              <a:t>'root'</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777109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F993A9D-DA20-9046-8DEA-433AF0C0A15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3" name="TextBox 2">
            <a:extLst>
              <a:ext uri="{FF2B5EF4-FFF2-40B4-BE49-F238E27FC236}">
                <a16:creationId xmlns:a16="http://schemas.microsoft.com/office/drawing/2014/main" id="{EC5A2CAB-78F3-9742-A95F-2AF14FDE468F}"/>
              </a:ext>
            </a:extLst>
          </p:cNvPr>
          <p:cNvSpPr txBox="1"/>
          <p:nvPr/>
        </p:nvSpPr>
        <p:spPr>
          <a:xfrm>
            <a:off x="1084881" y="1115878"/>
            <a:ext cx="7525719" cy="400110"/>
          </a:xfrm>
          <a:prstGeom prst="rect">
            <a:avLst/>
          </a:prstGeom>
          <a:noFill/>
        </p:spPr>
        <p:txBody>
          <a:bodyPr wrap="square" rtlCol="0">
            <a:spAutoFit/>
          </a:bodyPr>
          <a:lstStyle/>
          <a:p>
            <a:r>
              <a:rPr lang="en-VN" sz="2000" dirty="0"/>
              <a:t>Run your app, then you will see the same result on the browser</a:t>
            </a:r>
          </a:p>
        </p:txBody>
      </p:sp>
      <p:sp>
        <p:nvSpPr>
          <p:cNvPr id="4" name="TextBox 3">
            <a:extLst>
              <a:ext uri="{FF2B5EF4-FFF2-40B4-BE49-F238E27FC236}">
                <a16:creationId xmlns:a16="http://schemas.microsoft.com/office/drawing/2014/main" id="{01FBFBF4-7F5A-1042-93ED-0BBD1178EA95}"/>
              </a:ext>
            </a:extLst>
          </p:cNvPr>
          <p:cNvSpPr txBox="1"/>
          <p:nvPr/>
        </p:nvSpPr>
        <p:spPr>
          <a:xfrm>
            <a:off x="1549831" y="1828800"/>
            <a:ext cx="7206712" cy="646331"/>
          </a:xfrm>
          <a:prstGeom prst="rect">
            <a:avLst/>
          </a:prstGeom>
          <a:solidFill>
            <a:schemeClr val="bg1">
              <a:lumMod val="95000"/>
            </a:schemeClr>
          </a:solidFill>
        </p:spPr>
        <p:txBody>
          <a:bodyPr wrap="square" rtlCol="0">
            <a:spAutoFit/>
          </a:bodyPr>
          <a:lstStyle/>
          <a:p>
            <a:r>
              <a:rPr lang="en-US" sz="1800" dirty="0">
                <a:solidFill>
                  <a:schemeClr val="accent5"/>
                </a:solidFill>
              </a:rPr>
              <a:t>cd</a:t>
            </a:r>
            <a:r>
              <a:rPr lang="en-US" sz="1800" dirty="0"/>
              <a:t> hello-word</a:t>
            </a:r>
          </a:p>
          <a:p>
            <a:r>
              <a:rPr lang="en-US" sz="1800" dirty="0" err="1">
                <a:solidFill>
                  <a:schemeClr val="accent5"/>
                </a:solidFill>
              </a:rPr>
              <a:t>npm</a:t>
            </a:r>
            <a:r>
              <a:rPr lang="en-US" sz="1800" dirty="0"/>
              <a:t> start</a:t>
            </a:r>
            <a:endParaRPr lang="en-VN" sz="1800" dirty="0"/>
          </a:p>
        </p:txBody>
      </p:sp>
      <p:pic>
        <p:nvPicPr>
          <p:cNvPr id="5" name="Picture 4">
            <a:extLst>
              <a:ext uri="{FF2B5EF4-FFF2-40B4-BE49-F238E27FC236}">
                <a16:creationId xmlns:a16="http://schemas.microsoft.com/office/drawing/2014/main" id="{8F00E9A5-F8A2-BF44-80FA-B9738F4FB6FB}"/>
              </a:ext>
            </a:extLst>
          </p:cNvPr>
          <p:cNvPicPr>
            <a:picLocks noChangeAspect="1"/>
          </p:cNvPicPr>
          <p:nvPr/>
        </p:nvPicPr>
        <p:blipFill>
          <a:blip r:embed="rId2"/>
          <a:stretch>
            <a:fillRect/>
          </a:stretch>
        </p:blipFill>
        <p:spPr>
          <a:xfrm>
            <a:off x="2670659" y="3250877"/>
            <a:ext cx="3937000" cy="1689100"/>
          </a:xfrm>
          <a:prstGeom prst="rect">
            <a:avLst/>
          </a:prstGeom>
          <a:ln>
            <a:solidFill>
              <a:schemeClr val="tx1"/>
            </a:solidFill>
          </a:ln>
        </p:spPr>
      </p:pic>
    </p:spTree>
    <p:extLst>
      <p:ext uri="{BB962C8B-B14F-4D97-AF65-F5344CB8AC3E}">
        <p14:creationId xmlns:p14="http://schemas.microsoft.com/office/powerpoint/2010/main" val="955848495"/>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12524</TotalTime>
  <Words>2513</Words>
  <Application>Microsoft Macintosh PowerPoint</Application>
  <PresentationFormat>Widescreen</PresentationFormat>
  <Paragraphs>266</Paragraphs>
  <Slides>27</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-apple-system</vt:lpstr>
      <vt:lpstr>var(--font-monospace)</vt:lpstr>
      <vt:lpstr>Arial</vt:lpstr>
      <vt:lpstr>Calibri</vt:lpstr>
      <vt:lpstr>Times New Roman</vt:lpstr>
      <vt:lpstr>cc_blue</vt:lpstr>
      <vt:lpstr>React JS</vt:lpstr>
      <vt:lpstr>Lesson 2</vt:lpstr>
      <vt:lpstr>Hello world</vt:lpstr>
      <vt:lpstr>HTML file (index.html)</vt:lpstr>
      <vt:lpstr>Smallest React Example</vt:lpstr>
      <vt:lpstr>Run it on localhost</vt:lpstr>
      <vt:lpstr>PowerPoint Presentation</vt:lpstr>
      <vt:lpstr>Try another way</vt:lpstr>
      <vt:lpstr>PowerPoint Presentation</vt:lpstr>
      <vt:lpstr>Introducing JSX</vt:lpstr>
      <vt:lpstr>JSX</vt:lpstr>
      <vt:lpstr>Why JSX?</vt:lpstr>
      <vt:lpstr>Embedding Expressions in JSX</vt:lpstr>
      <vt:lpstr>PowerPoint Presentation</vt:lpstr>
      <vt:lpstr>PowerPoint Presentation</vt:lpstr>
      <vt:lpstr>JSX is an Expression Too</vt:lpstr>
      <vt:lpstr>Specifying Attributes with JSX</vt:lpstr>
      <vt:lpstr>Specifying Children with JSX</vt:lpstr>
      <vt:lpstr>JSX Prevents Injection Attacks</vt:lpstr>
      <vt:lpstr>JSX Represents Objects</vt:lpstr>
      <vt:lpstr>PowerPoint Presentation</vt:lpstr>
      <vt:lpstr>Rendering Elements</vt:lpstr>
      <vt:lpstr>PowerPoint Presentation</vt:lpstr>
      <vt:lpstr>Rendering an Element into the DOM</vt:lpstr>
      <vt:lpstr>Updating the Rendered Element</vt:lpstr>
      <vt:lpstr>React Only Updates What’s Necessary</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132</cp:revision>
  <cp:lastPrinted>2020-04-06T06:57:46Z</cp:lastPrinted>
  <dcterms:created xsi:type="dcterms:W3CDTF">2020-04-06T02:02:09Z</dcterms:created>
  <dcterms:modified xsi:type="dcterms:W3CDTF">2020-10-25T01:50:51Z</dcterms:modified>
</cp:coreProperties>
</file>